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71" r:id="rId2"/>
    <p:sldId id="292" r:id="rId3"/>
    <p:sldId id="273" r:id="rId4"/>
    <p:sldId id="264" r:id="rId5"/>
    <p:sldId id="294" r:id="rId6"/>
    <p:sldId id="295" r:id="rId7"/>
    <p:sldId id="279" r:id="rId8"/>
    <p:sldId id="293" r:id="rId9"/>
    <p:sldId id="296" r:id="rId10"/>
    <p:sldId id="323" r:id="rId11"/>
    <p:sldId id="324" r:id="rId12"/>
    <p:sldId id="283" r:id="rId13"/>
    <p:sldId id="270" r:id="rId14"/>
    <p:sldId id="276" r:id="rId15"/>
    <p:sldId id="287" r:id="rId16"/>
    <p:sldId id="318" r:id="rId17"/>
    <p:sldId id="347" r:id="rId18"/>
    <p:sldId id="348" r:id="rId19"/>
    <p:sldId id="349" r:id="rId20"/>
    <p:sldId id="350" r:id="rId21"/>
    <p:sldId id="352" r:id="rId22"/>
    <p:sldId id="353" r:id="rId23"/>
    <p:sldId id="354" r:id="rId24"/>
    <p:sldId id="351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9" r:id="rId37"/>
    <p:sldId id="340" r:id="rId38"/>
    <p:sldId id="341" r:id="rId39"/>
    <p:sldId id="342" r:id="rId40"/>
    <p:sldId id="343" r:id="rId41"/>
    <p:sldId id="277" r:id="rId42"/>
    <p:sldId id="301" r:id="rId43"/>
    <p:sldId id="303" r:id="rId44"/>
    <p:sldId id="344" r:id="rId45"/>
    <p:sldId id="304" r:id="rId46"/>
    <p:sldId id="305" r:id="rId47"/>
    <p:sldId id="306" r:id="rId48"/>
    <p:sldId id="307" r:id="rId49"/>
    <p:sldId id="346" r:id="rId50"/>
    <p:sldId id="345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36" r:id="rId61"/>
    <p:sldId id="337" r:id="rId62"/>
    <p:sldId id="355" r:id="rId63"/>
    <p:sldId id="356" r:id="rId64"/>
    <p:sldId id="357" r:id="rId65"/>
    <p:sldId id="358" r:id="rId66"/>
    <p:sldId id="359" r:id="rId67"/>
    <p:sldId id="360" r:id="rId68"/>
    <p:sldId id="361" r:id="rId69"/>
    <p:sldId id="362" r:id="rId70"/>
    <p:sldId id="363" r:id="rId71"/>
    <p:sldId id="364" r:id="rId72"/>
    <p:sldId id="365" r:id="rId73"/>
    <p:sldId id="366" r:id="rId74"/>
    <p:sldId id="367" r:id="rId75"/>
    <p:sldId id="368" r:id="rId76"/>
    <p:sldId id="369" r:id="rId77"/>
    <p:sldId id="370" r:id="rId78"/>
    <p:sldId id="371" r:id="rId79"/>
    <p:sldId id="372" r:id="rId80"/>
    <p:sldId id="374" r:id="rId81"/>
    <p:sldId id="375" r:id="rId82"/>
    <p:sldId id="376" r:id="rId83"/>
    <p:sldId id="373" r:id="rId84"/>
    <p:sldId id="377" r:id="rId85"/>
    <p:sldId id="378" r:id="rId86"/>
    <p:sldId id="379" r:id="rId87"/>
    <p:sldId id="380" r:id="rId88"/>
    <p:sldId id="381" r:id="rId89"/>
    <p:sldId id="319" r:id="rId90"/>
    <p:sldId id="297" r:id="rId91"/>
    <p:sldId id="298" r:id="rId9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68FF"/>
    <a:srgbClr val="6595FF"/>
    <a:srgbClr val="9FBDFF"/>
    <a:srgbClr val="C3D6FF"/>
    <a:srgbClr val="002942"/>
    <a:srgbClr val="006182"/>
    <a:srgbClr val="4370FF"/>
    <a:srgbClr val="E7ECF5"/>
    <a:srgbClr val="FFFFFF"/>
    <a:srgbClr val="EA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0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566" y="67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3DF3C-FFF8-49C1-9CA4-27D095CE4104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8DF134-DE59-4EDF-812C-9EBE3603C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88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7C66C-F1FB-4F8B-94F0-089EFEE0170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366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7C66C-F1FB-4F8B-94F0-089EFEE0170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24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7C66C-F1FB-4F8B-94F0-089EFEE0170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521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7C66C-F1FB-4F8B-94F0-089EFEE0170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449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7C66C-F1FB-4F8B-94F0-089EFEE0170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977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heejuu321/sem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jp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JP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JPG"/><Relationship Id="rId4" Type="http://schemas.openxmlformats.org/officeDocument/2006/relationships/image" Target="../media/image121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JPG"/><Relationship Id="rId4" Type="http://schemas.openxmlformats.org/officeDocument/2006/relationships/image" Target="../media/image125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JPG"/><Relationship Id="rId5" Type="http://schemas.openxmlformats.org/officeDocument/2006/relationships/image" Target="../media/image130.JPG"/><Relationship Id="rId4" Type="http://schemas.openxmlformats.org/officeDocument/2006/relationships/image" Target="../media/image129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7" Type="http://schemas.openxmlformats.org/officeDocument/2006/relationships/image" Target="../media/image15.jfif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fif"/><Relationship Id="rId5" Type="http://schemas.openxmlformats.org/officeDocument/2006/relationships/image" Target="../media/image13.jpeg"/><Relationship Id="rId4" Type="http://schemas.openxmlformats.org/officeDocument/2006/relationships/image" Target="../media/image12.jfi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320841"/>
            <a:ext cx="749435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spc="-15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sz="6600" b="1" spc="-150" dirty="0">
                <a:solidFill>
                  <a:schemeClr val="bg1"/>
                </a:solidFill>
                <a:latin typeface="+mj-ea"/>
                <a:ea typeface="+mj-ea"/>
              </a:rPr>
              <a:t>조</a:t>
            </a:r>
            <a:endParaRPr lang="en-US" altLang="ko-KR" sz="6600" b="1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6600" b="1" spc="-15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그룹웨어 </a:t>
            </a:r>
            <a:r>
              <a:rPr lang="en-US" altLang="ko-KR" sz="5400" b="1" spc="-15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[GREEN BIZ]</a:t>
            </a:r>
            <a:endParaRPr lang="ko-KR" altLang="en-US" sz="5400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8026511" y="2781072"/>
            <a:ext cx="418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김명진 김소연 </a:t>
            </a:r>
            <a:r>
              <a:rPr lang="ko-KR" altLang="en-US" b="1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윤석현</a:t>
            </a:r>
            <a:r>
              <a:rPr lang="ko-KR" altLang="en-US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이슬기 이지현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A79116B-2C57-A423-A811-F453DA85F87E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2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93E530-5DB5-ACE0-49AD-3F88B4A8575B}"/>
              </a:ext>
            </a:extLst>
          </p:cNvPr>
          <p:cNvSpPr txBox="1"/>
          <p:nvPr/>
        </p:nvSpPr>
        <p:spPr>
          <a:xfrm>
            <a:off x="957330" y="72459"/>
            <a:ext cx="4160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개발환경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회의록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B837FE-841B-B136-ACB0-5042A2E916A5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9371824-6DF7-5B65-EFF5-BF24F7ABC2A4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9B24277-77DB-F372-90EF-FCD98ABC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88" y="1451729"/>
            <a:ext cx="11327010" cy="486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47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A79116B-2C57-A423-A811-F453DA85F87E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2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93E530-5DB5-ACE0-49AD-3F88B4A8575B}"/>
              </a:ext>
            </a:extLst>
          </p:cNvPr>
          <p:cNvSpPr txBox="1"/>
          <p:nvPr/>
        </p:nvSpPr>
        <p:spPr>
          <a:xfrm>
            <a:off x="957330" y="72459"/>
            <a:ext cx="4160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개발환경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4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팀협업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B837FE-841B-B136-ACB0-5042A2E916A5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9371824-6DF7-5B65-EFF5-BF24F7ABC2A4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EBAF3D-CC0B-142B-715D-FFA267D12BE8}"/>
              </a:ext>
            </a:extLst>
          </p:cNvPr>
          <p:cNvSpPr/>
          <p:nvPr/>
        </p:nvSpPr>
        <p:spPr>
          <a:xfrm>
            <a:off x="1027079" y="1932495"/>
            <a:ext cx="2041451" cy="3785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8FF2FF-6AAB-F7FB-B962-8142A29F6236}"/>
              </a:ext>
            </a:extLst>
          </p:cNvPr>
          <p:cNvSpPr/>
          <p:nvPr/>
        </p:nvSpPr>
        <p:spPr>
          <a:xfrm>
            <a:off x="1037141" y="1932495"/>
            <a:ext cx="2041451" cy="8092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585AEA-4D4C-D5A6-4D3B-F9B1389EEBC0}"/>
              </a:ext>
            </a:extLst>
          </p:cNvPr>
          <p:cNvSpPr txBox="1"/>
          <p:nvPr/>
        </p:nvSpPr>
        <p:spPr>
          <a:xfrm>
            <a:off x="1665768" y="4356069"/>
            <a:ext cx="689612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Github</a:t>
            </a:r>
            <a:endParaRPr lang="en-US" altLang="ko-KR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8E70C7-0AD4-E102-6ED5-57C6EE3C4FC3}"/>
              </a:ext>
            </a:extLst>
          </p:cNvPr>
          <p:cNvSpPr txBox="1"/>
          <p:nvPr/>
        </p:nvSpPr>
        <p:spPr>
          <a:xfrm>
            <a:off x="1252624" y="2163073"/>
            <a:ext cx="1655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a typeface="야놀자 야체 B"/>
              </a:rPr>
              <a:t>Version Control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3C6115E-C648-5DEA-6C03-E31117A016CD}"/>
              </a:ext>
            </a:extLst>
          </p:cNvPr>
          <p:cNvSpPr/>
          <p:nvPr/>
        </p:nvSpPr>
        <p:spPr>
          <a:xfrm>
            <a:off x="1588809" y="4458867"/>
            <a:ext cx="149228" cy="14821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hlinkClick r:id="rId2"/>
            <a:extLst>
              <a:ext uri="{FF2B5EF4-FFF2-40B4-BE49-F238E27FC236}">
                <a16:creationId xmlns:a16="http://schemas.microsoft.com/office/drawing/2014/main" id="{5BCAFC3C-152F-3721-E56A-C466AD8422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379" y="3268097"/>
            <a:ext cx="1172977" cy="11729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9001357-32C3-8B9C-3E96-526837CCA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590" y="1809949"/>
            <a:ext cx="8086487" cy="405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15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5499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4935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레퍼런스 사이트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C6EB160-51C4-F595-5A3E-32CDB1308402}"/>
              </a:ext>
            </a:extLst>
          </p:cNvPr>
          <p:cNvSpPr txBox="1"/>
          <p:nvPr/>
        </p:nvSpPr>
        <p:spPr>
          <a:xfrm flipH="1">
            <a:off x="4460550" y="1324566"/>
            <a:ext cx="3570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-3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다우 오피스</a:t>
            </a:r>
          </a:p>
        </p:txBody>
      </p:sp>
      <p:pic>
        <p:nvPicPr>
          <p:cNvPr id="1026" name="Picture 2" descr="그룹웨어 | 업무플랫폼 | 다우오피스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753" y="1932495"/>
            <a:ext cx="8712997" cy="484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3B3D1A-4551-E279-782C-9A88FF588DA4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3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29E3F-2111-63A9-78EF-EAB754A9640F}"/>
              </a:ext>
            </a:extLst>
          </p:cNvPr>
          <p:cNvSpPr txBox="1"/>
          <p:nvPr/>
        </p:nvSpPr>
        <p:spPr>
          <a:xfrm>
            <a:off x="957330" y="72459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레퍼런스 사이트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D8E8BE-3C47-9BF8-6DD8-7780E923B76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010BBA9-BC2B-653E-8F23-C6C10E3E8681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778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F9F167-14A1-5A0E-4CA9-939460A9CC5D}"/>
              </a:ext>
            </a:extLst>
          </p:cNvPr>
          <p:cNvSpPr/>
          <p:nvPr/>
        </p:nvSpPr>
        <p:spPr>
          <a:xfrm>
            <a:off x="1527142" y="3271101"/>
            <a:ext cx="1093510" cy="1348033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222275" y="316678"/>
            <a:ext cx="6362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다우오피스 주요 기능 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== 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그룹웨어 주요 기능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40" y="1373298"/>
            <a:ext cx="11953875" cy="49911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5C36D2C-36B0-16BD-63A3-33B3A4E6BF36}"/>
              </a:ext>
            </a:extLst>
          </p:cNvPr>
          <p:cNvSpPr/>
          <p:nvPr/>
        </p:nvSpPr>
        <p:spPr>
          <a:xfrm>
            <a:off x="1555424" y="3434178"/>
            <a:ext cx="1093510" cy="13480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BF5751-3892-A27E-489E-04EDE4671B18}"/>
              </a:ext>
            </a:extLst>
          </p:cNvPr>
          <p:cNvSpPr/>
          <p:nvPr/>
        </p:nvSpPr>
        <p:spPr>
          <a:xfrm>
            <a:off x="9456658" y="3434178"/>
            <a:ext cx="1085650" cy="13307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EA31ED-FF45-9916-B5BB-BEDE53730E34}"/>
              </a:ext>
            </a:extLst>
          </p:cNvPr>
          <p:cNvSpPr/>
          <p:nvPr/>
        </p:nvSpPr>
        <p:spPr>
          <a:xfrm>
            <a:off x="10611439" y="3434178"/>
            <a:ext cx="1085650" cy="13307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3749E2-2666-81B1-9427-0FFD9E211C20}"/>
              </a:ext>
            </a:extLst>
          </p:cNvPr>
          <p:cNvSpPr/>
          <p:nvPr/>
        </p:nvSpPr>
        <p:spPr>
          <a:xfrm>
            <a:off x="1538139" y="4849767"/>
            <a:ext cx="1110795" cy="12305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C07A3C-0FEC-FB01-44E7-105AF7C0E650}"/>
              </a:ext>
            </a:extLst>
          </p:cNvPr>
          <p:cNvSpPr/>
          <p:nvPr/>
        </p:nvSpPr>
        <p:spPr>
          <a:xfrm>
            <a:off x="3820996" y="4813629"/>
            <a:ext cx="1110795" cy="12305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4B962F-E638-95FE-5DAF-7E6C1F765E3D}"/>
              </a:ext>
            </a:extLst>
          </p:cNvPr>
          <p:cNvSpPr/>
          <p:nvPr/>
        </p:nvSpPr>
        <p:spPr>
          <a:xfrm>
            <a:off x="4994640" y="4815199"/>
            <a:ext cx="1079367" cy="12305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6A6EF3-FB7B-CB0E-61AB-11770EF76ADC}"/>
              </a:ext>
            </a:extLst>
          </p:cNvPr>
          <p:cNvSpPr/>
          <p:nvPr/>
        </p:nvSpPr>
        <p:spPr>
          <a:xfrm>
            <a:off x="7197361" y="4805771"/>
            <a:ext cx="1110795" cy="12305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06EB66-B362-E652-FF6D-C08A2EC0AD83}"/>
              </a:ext>
            </a:extLst>
          </p:cNvPr>
          <p:cNvSpPr/>
          <p:nvPr/>
        </p:nvSpPr>
        <p:spPr>
          <a:xfrm>
            <a:off x="10602009" y="4807342"/>
            <a:ext cx="1110795" cy="12305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F9AE26-04F6-2FC9-5E79-109E35BA23A8}"/>
              </a:ext>
            </a:extLst>
          </p:cNvPr>
          <p:cNvSpPr/>
          <p:nvPr/>
        </p:nvSpPr>
        <p:spPr>
          <a:xfrm>
            <a:off x="3828853" y="3416893"/>
            <a:ext cx="1093510" cy="13480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762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91751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9164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프로젝트 설계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1937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4DAA8CD-364F-CFC1-F179-D53DFE6C0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10" y="2637785"/>
            <a:ext cx="10960397" cy="3148544"/>
          </a:xfrm>
          <a:prstGeom prst="rect">
            <a:avLst/>
          </a:prstGeom>
        </p:spPr>
      </p:pic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9DE64C1D-4314-3A8C-EB7B-27A6876AECE5}"/>
              </a:ext>
            </a:extLst>
          </p:cNvPr>
          <p:cNvSpPr/>
          <p:nvPr/>
        </p:nvSpPr>
        <p:spPr>
          <a:xfrm>
            <a:off x="898414" y="1104942"/>
            <a:ext cx="2128285" cy="827312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0 w 1934765"/>
              <a:gd name="connsiteY5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0" y="0"/>
                </a:lnTo>
                <a:close/>
              </a:path>
            </a:pathLst>
          </a:custGeom>
          <a:solidFill>
            <a:srgbClr val="C3D6F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356" tIns="90678" rIns="238815" bIns="90678" numCol="1" spcCol="1270" anchor="ctr" anchorCtr="0">
            <a:noAutofit/>
          </a:bodyPr>
          <a:lstStyle/>
          <a:p>
            <a:pPr marL="0" lvl="0" indent="0" algn="ctr" defTabSz="1511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400" kern="120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3811D3B-0E04-9E87-1F09-5B8B4663B977}"/>
              </a:ext>
            </a:extLst>
          </p:cNvPr>
          <p:cNvSpPr/>
          <p:nvPr/>
        </p:nvSpPr>
        <p:spPr>
          <a:xfrm>
            <a:off x="3730099" y="1102771"/>
            <a:ext cx="2377448" cy="827312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solidFill>
            <a:srgbClr val="2568F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67937"/>
              <a:satOff val="-892"/>
              <a:lumOff val="-5391"/>
              <a:alphaOff val="0"/>
            </a:schemeClr>
          </a:fillRef>
          <a:effectRef idx="0">
            <a:schemeClr val="accent2">
              <a:hueOff val="267937"/>
              <a:satOff val="-892"/>
              <a:lumOff val="-539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0966" tIns="69342" rIns="421624" bIns="69342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098B56B-E5FF-32BA-B02A-4951C8D83CE7}"/>
              </a:ext>
            </a:extLst>
          </p:cNvPr>
          <p:cNvSpPr/>
          <p:nvPr/>
        </p:nvSpPr>
        <p:spPr>
          <a:xfrm>
            <a:off x="5348099" y="1102771"/>
            <a:ext cx="2901439" cy="827312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535874"/>
              <a:satOff val="-1784"/>
              <a:lumOff val="-10782"/>
              <a:alphaOff val="0"/>
            </a:schemeClr>
          </a:fillRef>
          <a:effectRef idx="0">
            <a:schemeClr val="accent2">
              <a:hueOff val="535874"/>
              <a:satOff val="-1784"/>
              <a:lumOff val="-1078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0966" tIns="69342" rIns="421624" bIns="69342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3FFCB499-4A9D-9450-4751-BA0846B535AF}"/>
              </a:ext>
            </a:extLst>
          </p:cNvPr>
          <p:cNvSpPr/>
          <p:nvPr/>
        </p:nvSpPr>
        <p:spPr>
          <a:xfrm>
            <a:off x="7676158" y="1102771"/>
            <a:ext cx="2677487" cy="827312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803811"/>
              <a:satOff val="-2677"/>
              <a:lumOff val="-16173"/>
              <a:alphaOff val="0"/>
            </a:schemeClr>
          </a:fillRef>
          <a:effectRef idx="0">
            <a:schemeClr val="accent2">
              <a:hueOff val="803811"/>
              <a:satOff val="-2677"/>
              <a:lumOff val="-161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0974" tIns="109347" rIns="441627" bIns="109347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100" kern="12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121735B2-3B19-86C2-ADB3-0E427E5BA08D}"/>
              </a:ext>
            </a:extLst>
          </p:cNvPr>
          <p:cNvSpPr/>
          <p:nvPr/>
        </p:nvSpPr>
        <p:spPr>
          <a:xfrm>
            <a:off x="9808087" y="1104178"/>
            <a:ext cx="2114170" cy="827312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1071747"/>
              <a:satOff val="-3569"/>
              <a:lumOff val="-21564"/>
              <a:alphaOff val="0"/>
            </a:schemeClr>
          </a:fillRef>
          <a:effectRef idx="0">
            <a:schemeClr val="accent2">
              <a:hueOff val="1071747"/>
              <a:satOff val="-3569"/>
              <a:lumOff val="-2156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0974" tIns="109347" rIns="441627" bIns="109347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100" kern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43D454-050D-4F78-404E-B5B2CE18EAC6}"/>
              </a:ext>
            </a:extLst>
          </p:cNvPr>
          <p:cNvSpPr txBox="1"/>
          <p:nvPr/>
        </p:nvSpPr>
        <p:spPr>
          <a:xfrm>
            <a:off x="880310" y="133191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요구사항정의서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790972-4B06-9567-9E1B-5C3BB4847816}"/>
              </a:ext>
            </a:extLst>
          </p:cNvPr>
          <p:cNvSpPr txBox="1"/>
          <p:nvPr/>
        </p:nvSpPr>
        <p:spPr>
          <a:xfrm>
            <a:off x="4328262" y="127833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화면구상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A9AE54-EAF8-592F-3920-92A25CDFEB04}"/>
              </a:ext>
            </a:extLst>
          </p:cNvPr>
          <p:cNvSpPr txBox="1"/>
          <p:nvPr/>
        </p:nvSpPr>
        <p:spPr>
          <a:xfrm>
            <a:off x="5441571" y="1246797"/>
            <a:ext cx="2677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ERD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8CB45F-BE0D-15A4-2C91-E434F37E78C3}"/>
              </a:ext>
            </a:extLst>
          </p:cNvPr>
          <p:cNvSpPr txBox="1"/>
          <p:nvPr/>
        </p:nvSpPr>
        <p:spPr>
          <a:xfrm>
            <a:off x="8095457" y="127833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클래스다이어그램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8290-F9C1-AA3E-AF74-2D0172CB256D}"/>
              </a:ext>
            </a:extLst>
          </p:cNvPr>
          <p:cNvSpPr txBox="1"/>
          <p:nvPr/>
        </p:nvSpPr>
        <p:spPr>
          <a:xfrm>
            <a:off x="10437226" y="127833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구현</a:t>
            </a: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3531DB8E-83E6-5404-C3F0-C5A434AED8D0}"/>
              </a:ext>
            </a:extLst>
          </p:cNvPr>
          <p:cNvSpPr/>
          <p:nvPr/>
        </p:nvSpPr>
        <p:spPr>
          <a:xfrm>
            <a:off x="2380952" y="1102771"/>
            <a:ext cx="1943503" cy="827312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solidFill>
            <a:srgbClr val="9FBDF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67937"/>
              <a:satOff val="-892"/>
              <a:lumOff val="-5391"/>
              <a:alphaOff val="0"/>
            </a:schemeClr>
          </a:fillRef>
          <a:effectRef idx="0">
            <a:schemeClr val="accent2">
              <a:hueOff val="267937"/>
              <a:satOff val="-892"/>
              <a:lumOff val="-539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0966" tIns="69342" rIns="421624" bIns="69342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071511-63E9-2983-4314-AB525D118A9F}"/>
              </a:ext>
            </a:extLst>
          </p:cNvPr>
          <p:cNvSpPr txBox="1"/>
          <p:nvPr/>
        </p:nvSpPr>
        <p:spPr>
          <a:xfrm>
            <a:off x="2728684" y="1186005"/>
            <a:ext cx="1574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유스케이스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 다이어그램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FAAE7-E412-B139-37CD-F980B9ACA208}"/>
              </a:ext>
            </a:extLst>
          </p:cNvPr>
          <p:cNvSpPr txBox="1"/>
          <p:nvPr/>
        </p:nvSpPr>
        <p:spPr>
          <a:xfrm>
            <a:off x="957330" y="72459"/>
            <a:ext cx="3249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프로젝트 설계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9969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FFAAE7-E412-B139-37CD-F980B9ACA208}"/>
              </a:ext>
            </a:extLst>
          </p:cNvPr>
          <p:cNvSpPr txBox="1"/>
          <p:nvPr/>
        </p:nvSpPr>
        <p:spPr>
          <a:xfrm>
            <a:off x="957330" y="72459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요구사항 정의서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325" r="1"/>
          <a:stretch/>
        </p:blipFill>
        <p:spPr>
          <a:xfrm>
            <a:off x="906034" y="992998"/>
            <a:ext cx="10630772" cy="554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77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FFAAE7-E412-B139-37CD-F980B9ACA208}"/>
              </a:ext>
            </a:extLst>
          </p:cNvPr>
          <p:cNvSpPr txBox="1"/>
          <p:nvPr/>
        </p:nvSpPr>
        <p:spPr>
          <a:xfrm>
            <a:off x="957330" y="72459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요구사항 정의서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74" t="1288" r="80" b="1405"/>
          <a:stretch/>
        </p:blipFill>
        <p:spPr>
          <a:xfrm>
            <a:off x="906034" y="1423687"/>
            <a:ext cx="10660472" cy="443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21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FFAAE7-E412-B139-37CD-F980B9ACA208}"/>
              </a:ext>
            </a:extLst>
          </p:cNvPr>
          <p:cNvSpPr txBox="1"/>
          <p:nvPr/>
        </p:nvSpPr>
        <p:spPr>
          <a:xfrm>
            <a:off x="957330" y="72459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요구사항 정의서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34" y="1088022"/>
            <a:ext cx="10598149" cy="518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43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79122" y="0"/>
            <a:ext cx="6108378" cy="6858000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569189" y="47648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목차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1924489" y="74077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58E78-E0A3-AE12-64E5-C4481F9EEFE4}"/>
              </a:ext>
            </a:extLst>
          </p:cNvPr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8FE925-09B5-37BA-8D95-1003997E3E0D}"/>
              </a:ext>
            </a:extLst>
          </p:cNvPr>
          <p:cNvSpPr txBox="1"/>
          <p:nvPr/>
        </p:nvSpPr>
        <p:spPr>
          <a:xfrm>
            <a:off x="1508121" y="1422826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1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0B9295-5A62-FED8-F25E-BF2865064765}"/>
              </a:ext>
            </a:extLst>
          </p:cNvPr>
          <p:cNvSpPr txBox="1"/>
          <p:nvPr/>
        </p:nvSpPr>
        <p:spPr>
          <a:xfrm>
            <a:off x="1512699" y="2278453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2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1A707C-4374-3572-60CB-88C56DD8BFF2}"/>
              </a:ext>
            </a:extLst>
          </p:cNvPr>
          <p:cNvSpPr txBox="1"/>
          <p:nvPr/>
        </p:nvSpPr>
        <p:spPr>
          <a:xfrm>
            <a:off x="1504260" y="321338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3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4BF17E-5A94-D1B4-1798-274884D3CAB3}"/>
              </a:ext>
            </a:extLst>
          </p:cNvPr>
          <p:cNvSpPr txBox="1"/>
          <p:nvPr/>
        </p:nvSpPr>
        <p:spPr>
          <a:xfrm>
            <a:off x="1504259" y="4064214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4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773FB8-CDE0-9385-4D6A-9C4F498CAB5F}"/>
              </a:ext>
            </a:extLst>
          </p:cNvPr>
          <p:cNvSpPr txBox="1"/>
          <p:nvPr/>
        </p:nvSpPr>
        <p:spPr>
          <a:xfrm>
            <a:off x="2150590" y="1676472"/>
            <a:ext cx="2063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개발배경 및 목적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D23523-232E-B3D5-6A24-31508692D872}"/>
              </a:ext>
            </a:extLst>
          </p:cNvPr>
          <p:cNvSpPr txBox="1"/>
          <p:nvPr/>
        </p:nvSpPr>
        <p:spPr>
          <a:xfrm>
            <a:off x="2153727" y="2593816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BABBB3-97AE-5B03-EBD1-7BBFE1C9AF1A}"/>
              </a:ext>
            </a:extLst>
          </p:cNvPr>
          <p:cNvSpPr txBox="1"/>
          <p:nvPr/>
        </p:nvSpPr>
        <p:spPr>
          <a:xfrm>
            <a:off x="2126869" y="3450501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레퍼런스 사이트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2CDEFD-A6A3-B173-01E0-662DCD6DB66C}"/>
              </a:ext>
            </a:extLst>
          </p:cNvPr>
          <p:cNvSpPr txBox="1"/>
          <p:nvPr/>
        </p:nvSpPr>
        <p:spPr>
          <a:xfrm>
            <a:off x="2126869" y="4252391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프로젝트 설계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170C00-68B1-81C2-7D66-4E832B59E2EE}"/>
              </a:ext>
            </a:extLst>
          </p:cNvPr>
          <p:cNvSpPr txBox="1"/>
          <p:nvPr/>
        </p:nvSpPr>
        <p:spPr>
          <a:xfrm>
            <a:off x="1512699" y="4769961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5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D04B32-EF02-DA67-14C3-1B826C924FB2}"/>
              </a:ext>
            </a:extLst>
          </p:cNvPr>
          <p:cNvSpPr txBox="1"/>
          <p:nvPr/>
        </p:nvSpPr>
        <p:spPr>
          <a:xfrm>
            <a:off x="2126869" y="4986298"/>
            <a:ext cx="6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E25142-96B3-FC63-203B-81FCB8E9A11C}"/>
              </a:ext>
            </a:extLst>
          </p:cNvPr>
          <p:cNvSpPr txBox="1"/>
          <p:nvPr/>
        </p:nvSpPr>
        <p:spPr>
          <a:xfrm>
            <a:off x="1511943" y="5592968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6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EFB376-9FD0-6498-0F0E-D1811A283F3C}"/>
              </a:ext>
            </a:extLst>
          </p:cNvPr>
          <p:cNvSpPr txBox="1"/>
          <p:nvPr/>
        </p:nvSpPr>
        <p:spPr>
          <a:xfrm>
            <a:off x="2157211" y="5779004"/>
            <a:ext cx="1024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 Black" panose="020B0604020202020204" pitchFamily="18" charset="0"/>
                <a:ea typeface="나눔고딕코딩" panose="020D0009000000000000" pitchFamily="49" charset="-127"/>
              </a:rPr>
              <a:t>Q &amp; A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Amasis MT Pro Black" panose="020B0604020202020204" pitchFamily="18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168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FFAAE7-E412-B139-37CD-F980B9ACA208}"/>
              </a:ext>
            </a:extLst>
          </p:cNvPr>
          <p:cNvSpPr txBox="1"/>
          <p:nvPr/>
        </p:nvSpPr>
        <p:spPr>
          <a:xfrm>
            <a:off x="957330" y="72459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요구사항 정의서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01"/>
          <a:stretch/>
        </p:blipFill>
        <p:spPr>
          <a:xfrm>
            <a:off x="906034" y="1053296"/>
            <a:ext cx="10544656" cy="540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75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2557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유스케이스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19D452E-1C09-3427-7628-06F1BB519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885" y="1439936"/>
            <a:ext cx="8296886" cy="474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14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2557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유스케이스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91AEE9B-B793-6E1A-36E2-623C2F0F8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81" y="1263365"/>
            <a:ext cx="9153959" cy="432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56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2557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유스케이스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D1A211B-E79A-C262-FFDA-B41494C97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342" y="992998"/>
            <a:ext cx="7656074" cy="563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47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FFAAE7-E412-B139-37CD-F980B9ACA208}"/>
              </a:ext>
            </a:extLst>
          </p:cNvPr>
          <p:cNvSpPr txBox="1"/>
          <p:nvPr/>
        </p:nvSpPr>
        <p:spPr>
          <a:xfrm>
            <a:off x="957330" y="72459"/>
            <a:ext cx="838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ERD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18" y="1303874"/>
            <a:ext cx="10510919" cy="487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88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103" y="1073741"/>
            <a:ext cx="5286375" cy="547687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4634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로그인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115510"/>
              </p:ext>
            </p:extLst>
          </p:nvPr>
        </p:nvGraphicFramePr>
        <p:xfrm>
          <a:off x="8106405" y="1263365"/>
          <a:ext cx="3517153" cy="5022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4335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사원 로그인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로그인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 민정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3184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3347666">
                <a:tc gridSpan="2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사번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과 비밀 번호로 로그인 가능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아이디 비밀번호 기억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로그인시 아이디 비밀 번호 기억을 통해 편리하게 로그인 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사원번호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찾기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사원번호를 잊어버릴 경우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사원번호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찾기를 통해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사원번호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찾기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비밀번호 변경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변경 화면으로 이동 하여 비밀 번호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변경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관리자 로그인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관리자 로그인 화면으로 이동하여 관리자 로그인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6290330" y="2324104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2235885" y="4319159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2052108" y="5429798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3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4688140" y="4995689"/>
            <a:ext cx="30873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4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6174378" y="5524504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5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740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93" y="1191491"/>
            <a:ext cx="3622216" cy="46163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7" y="1338096"/>
            <a:ext cx="3082137" cy="4310518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4634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로그인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438551"/>
              </p:ext>
            </p:extLst>
          </p:nvPr>
        </p:nvGraphicFramePr>
        <p:xfrm>
          <a:off x="8106405" y="1263365"/>
          <a:ext cx="3517153" cy="4987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4335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찾기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변경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 민정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3184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3347666">
                <a:tc gridSpan="2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비밀번호 변경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사번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과 이메일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입력시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비밀번호 변경 가능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사원번호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찾기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사원번호를 잊어버릴 경우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사원번호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찾기를 통해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사원번호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찾기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비밀번호 변경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재설정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766270" y="2710918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3613139" y="4866380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4330293" y="2715581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3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978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137" y="2013527"/>
            <a:ext cx="3694268" cy="38423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83" y="1903183"/>
            <a:ext cx="3789396" cy="434746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4634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로그인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551303"/>
              </p:ext>
            </p:extLst>
          </p:nvPr>
        </p:nvGraphicFramePr>
        <p:xfrm>
          <a:off x="8106405" y="1263365"/>
          <a:ext cx="3517153" cy="4987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4335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사원찾기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사원 번호 찾기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 민정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3184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3347666"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사원번호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찾기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성명과 이메일 확인을 통해서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사원번호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찾기 가능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비밀번호 찾기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찾기 화면으로 이동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사원번호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찾기 후 로그인 화면으로 이동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957330" y="3344613"/>
            <a:ext cx="455834" cy="41239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4118705" y="5462310"/>
            <a:ext cx="456173" cy="41239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5357091" y="5434661"/>
            <a:ext cx="383735" cy="41239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3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91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89" y="1465839"/>
            <a:ext cx="4629150" cy="421005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6532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관리자 로그인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539365"/>
              </p:ext>
            </p:extLst>
          </p:nvPr>
        </p:nvGraphicFramePr>
        <p:xfrm>
          <a:off x="8106405" y="1263365"/>
          <a:ext cx="3517153" cy="4987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4335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관리자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관리자 로그인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 민정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3184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3347666">
                <a:tc gridSpan="2"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관리자 로그인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사번으로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관리자 페이지 로그인 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1718648" y="2822253"/>
            <a:ext cx="414952" cy="42894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797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7912"/>
          <a:stretch/>
        </p:blipFill>
        <p:spPr>
          <a:xfrm>
            <a:off x="196464" y="1715107"/>
            <a:ext cx="7881842" cy="4194142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55835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4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메인페이지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/>
        </p:nvGraphicFramePr>
        <p:xfrm>
          <a:off x="8486854" y="1435661"/>
          <a:ext cx="3517153" cy="43420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274593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239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메인페이지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480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게시글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연결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전사게시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전자결재현황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일정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사원 정보 출력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239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2390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2513251"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전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게시글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연결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사내게시판 리스트를 조회할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로그인된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사원 정보 조회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로그인 된 사원의 직급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</a:rPr>
                        <a:t>사원증을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볼 수 있다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전사게시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전자결재현황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일정 목록 조회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게시된 글들을 먼저 확인해 볼 수 있다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1291232" y="1992864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1235913" y="3299534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9D8D378-DF2D-1A7F-6629-537A1F12965F}"/>
              </a:ext>
            </a:extLst>
          </p:cNvPr>
          <p:cNvSpPr/>
          <p:nvPr/>
        </p:nvSpPr>
        <p:spPr>
          <a:xfrm>
            <a:off x="2584343" y="2278485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3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72DCE63-8BD8-BC0A-4C4F-5E82B8518207}"/>
              </a:ext>
            </a:extLst>
          </p:cNvPr>
          <p:cNvSpPr/>
          <p:nvPr/>
        </p:nvSpPr>
        <p:spPr>
          <a:xfrm>
            <a:off x="7390317" y="2172158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3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BF0240B-C4C2-747C-410B-F8E40473E7F3}"/>
              </a:ext>
            </a:extLst>
          </p:cNvPr>
          <p:cNvSpPr/>
          <p:nvPr/>
        </p:nvSpPr>
        <p:spPr>
          <a:xfrm>
            <a:off x="2000486" y="3890508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3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22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7628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개발배경 및 목적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96" t="3273" r="365" b="1083"/>
          <a:stretch/>
        </p:blipFill>
        <p:spPr>
          <a:xfrm>
            <a:off x="160104" y="1980442"/>
            <a:ext cx="8142973" cy="3252487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769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4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나의정보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인사정보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/>
        </p:nvGraphicFramePr>
        <p:xfrm>
          <a:off x="8501261" y="1798027"/>
          <a:ext cx="3517153" cy="3617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13517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235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인사정보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235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나의 인사정보 기재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235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2351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2154275"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나의 개인정보를 확인 할 수 있다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사번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생년월일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연락처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주소와 같은 나의 개인 정보를 확인할 수 있다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기재된 사원 정보 수정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기재된 정보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중 수정가능 한 정보를 바꿀 수 있다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5010776" y="2438512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7221619" y="4926267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251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8" y="1580359"/>
            <a:ext cx="8265178" cy="417479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769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– </a:t>
            </a:r>
            <a:r>
              <a:rPr lang="ko-KR" altLang="en-US" sz="4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나의정보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인사정보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4909941" y="2637127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4917329" y="3392350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BF0240B-C4C2-747C-410B-F8E40473E7F3}"/>
              </a:ext>
            </a:extLst>
          </p:cNvPr>
          <p:cNvSpPr/>
          <p:nvPr/>
        </p:nvSpPr>
        <p:spPr>
          <a:xfrm>
            <a:off x="6448796" y="5424594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3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graphicFrame>
        <p:nvGraphicFramePr>
          <p:cNvPr id="20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/>
        </p:nvGraphicFramePr>
        <p:xfrm>
          <a:off x="8523234" y="1540167"/>
          <a:ext cx="3517153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13517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235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인사정보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235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나의 인사정보 기재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235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2351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2154275"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바꿀 수 없는 정보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생년월일과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같은 정보는 사원 개인이 수정할 수 없다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수정 가능한 정보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연락처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주소와 같은 개인 정보는 사원이 수정할 수 있다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수정버튼과 취소버튼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수정버튼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클릭시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바꾼 정보가 저장되고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취소버튼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</a:rPr>
                        <a:t>클릭시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저장되지 않는다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8458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 t="11140" r="16319" b="-506"/>
          <a:stretch/>
        </p:blipFill>
        <p:spPr>
          <a:xfrm>
            <a:off x="1076912" y="1012697"/>
            <a:ext cx="5092861" cy="559896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6750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– </a:t>
            </a:r>
            <a:r>
              <a:rPr lang="ko-KR" altLang="en-US" sz="4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나의정보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연차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/>
        </p:nvGraphicFramePr>
        <p:xfrm>
          <a:off x="8122100" y="968273"/>
          <a:ext cx="3517153" cy="5388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4335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연차신청서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기안자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연차신청서 보내기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3184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3347666">
                <a:tc gridSpan="2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연차 날짜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등로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사원은 연차날짜를 신청할 수 있으며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신청한 날짜에 따라 잔여연차가 계산된다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같은 부서 최종 승인자 자동 생성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로그인한 사원의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부서중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가장 높은 직급의 사람이 결재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연차 이유 선택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기재된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네가지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이유중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하나로 선택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상세내용 기입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휴가 신청서의 상세 내용을 기입할 수 있다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휴가신청서를 올린 날짜 생성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기안을 올린 날짜 자동 생성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6.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baseline="0" dirty="0">
                          <a:solidFill>
                            <a:schemeClr val="tx1"/>
                          </a:solidFill>
                        </a:rPr>
                        <a:t>신청자 명을 누르면 서명 자동 생성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7.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baseline="0" dirty="0">
                          <a:solidFill>
                            <a:schemeClr val="tx1"/>
                          </a:solidFill>
                        </a:rPr>
                        <a:t>등록버튼과 취소버튼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6043440" y="2047947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6169985" y="1164243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9D8D378-DF2D-1A7F-6629-537A1F12965F}"/>
              </a:ext>
            </a:extLst>
          </p:cNvPr>
          <p:cNvSpPr/>
          <p:nvPr/>
        </p:nvSpPr>
        <p:spPr>
          <a:xfrm>
            <a:off x="2914352" y="2638705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3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72DCE63-8BD8-BC0A-4C4F-5E82B8518207}"/>
              </a:ext>
            </a:extLst>
          </p:cNvPr>
          <p:cNvSpPr/>
          <p:nvPr/>
        </p:nvSpPr>
        <p:spPr>
          <a:xfrm>
            <a:off x="5288136" y="3680190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4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BF0240B-C4C2-747C-410B-F8E40473E7F3}"/>
              </a:ext>
            </a:extLst>
          </p:cNvPr>
          <p:cNvSpPr/>
          <p:nvPr/>
        </p:nvSpPr>
        <p:spPr>
          <a:xfrm>
            <a:off x="4531463" y="5175216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5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5288135" y="5668724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6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5003647" y="6293433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7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759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2" y="3212119"/>
            <a:ext cx="8050158" cy="1180128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64940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4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나의정보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연차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6296604" y="3567244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4681445" y="3563188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9D8D378-DF2D-1A7F-6629-537A1F12965F}"/>
              </a:ext>
            </a:extLst>
          </p:cNvPr>
          <p:cNvSpPr/>
          <p:nvPr/>
        </p:nvSpPr>
        <p:spPr>
          <a:xfrm>
            <a:off x="2595674" y="3563188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3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graphicFrame>
        <p:nvGraphicFramePr>
          <p:cNvPr id="20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/>
        </p:nvGraphicFramePr>
        <p:xfrm>
          <a:off x="8253524" y="1745113"/>
          <a:ext cx="3517153" cy="3819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257501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224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나의 연차 사용 내역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기안자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224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연차신청현황보기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224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224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2356813">
                <a:tc gridSpan="2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연차 결재 상황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처음 결재를 올린 후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결재중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이후 결재자가 기안자의 연차를 반려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확인 해주면 상태가 변함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휴가서를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올린 날짜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휴가서를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기안자가 올린 날짜가 기재된다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로그인한 사원의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사번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로그인한 사원의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사번과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이름을 보여준다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27774" b="7301"/>
          <a:stretch/>
        </p:blipFill>
        <p:spPr>
          <a:xfrm>
            <a:off x="71942" y="2498060"/>
            <a:ext cx="8081774" cy="62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73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559"/>
          <a:stretch/>
        </p:blipFill>
        <p:spPr>
          <a:xfrm>
            <a:off x="68317" y="2947016"/>
            <a:ext cx="7947681" cy="818408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64940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4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나의정보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연차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/>
        </p:nvGraphicFramePr>
        <p:xfrm>
          <a:off x="8308962" y="1842520"/>
          <a:ext cx="3517153" cy="3942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250949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313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로그인한 사원의 팀 연차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요청 내역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결재자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2184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요청된 연차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2184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21849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2296845">
                <a:tc gridSpan="2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요청한 사원 연차의 상태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반려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또는 승인을 해준다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연차 요청일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기안자가 요청한 날짜가 기재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연차를 요청한 사원의 정보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연차를 요청한 사원의 정보가 기재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7311245" y="3331100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5301974" y="3356220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9D8D378-DF2D-1A7F-6629-537A1F12965F}"/>
              </a:ext>
            </a:extLst>
          </p:cNvPr>
          <p:cNvSpPr/>
          <p:nvPr/>
        </p:nvSpPr>
        <p:spPr>
          <a:xfrm>
            <a:off x="3574062" y="3331100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3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34675"/>
          <a:stretch/>
        </p:blipFill>
        <p:spPr>
          <a:xfrm>
            <a:off x="68317" y="2255686"/>
            <a:ext cx="7964513" cy="57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43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t="57837"/>
          <a:stretch/>
        </p:blipFill>
        <p:spPr>
          <a:xfrm>
            <a:off x="0" y="3625493"/>
            <a:ext cx="8044405" cy="117057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64940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4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나의정보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연차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7344589" y="4009577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r="27774" b="7301"/>
          <a:stretch/>
        </p:blipFill>
        <p:spPr>
          <a:xfrm>
            <a:off x="24631" y="2954938"/>
            <a:ext cx="8081774" cy="627723"/>
          </a:xfrm>
          <a:prstGeom prst="rect">
            <a:avLst/>
          </a:prstGeom>
        </p:spPr>
      </p:pic>
      <p:graphicFrame>
        <p:nvGraphicFramePr>
          <p:cNvPr id="22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/>
        </p:nvGraphicFramePr>
        <p:xfrm>
          <a:off x="8265099" y="2157579"/>
          <a:ext cx="3517153" cy="2935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228566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171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나의 연차 사용 내역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기안자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171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연차신청현황보기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171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1714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1472787">
                <a:tc gridSpan="2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연차 결재 상황</a:t>
                      </a: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승인으로 변경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1963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82" y="1657698"/>
            <a:ext cx="7635398" cy="472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5109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전사게시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/>
        </p:nvGraphicFramePr>
        <p:xfrm>
          <a:off x="8106405" y="1263365"/>
          <a:ext cx="3517153" cy="4987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4335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공지사항 게시판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전사 공지사항 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김소연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3184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3347666">
                <a:tc gridSpan="2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게시글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등록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관리자 로그인 시 전자게시 글을 등록할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게시글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리스트 조회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전자게시 리스트를 조회할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게시글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검색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게시글을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단어로 검색하여 조회할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4 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과거에 작성했던 글을 확인할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6447473" y="5803788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210487" y="2150085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9D8D378-DF2D-1A7F-6629-537A1F12965F}"/>
              </a:ext>
            </a:extLst>
          </p:cNvPr>
          <p:cNvSpPr/>
          <p:nvPr/>
        </p:nvSpPr>
        <p:spPr>
          <a:xfrm>
            <a:off x="5794032" y="1578263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3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72DCE63-8BD8-BC0A-4C4F-5E82B8518207}"/>
              </a:ext>
            </a:extLst>
          </p:cNvPr>
          <p:cNvSpPr/>
          <p:nvPr/>
        </p:nvSpPr>
        <p:spPr>
          <a:xfrm>
            <a:off x="2963110" y="5983082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4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919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0" y="1503413"/>
            <a:ext cx="6527800" cy="48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14586"/>
            <a:ext cx="5109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전사게시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/>
        </p:nvGraphicFramePr>
        <p:xfrm>
          <a:off x="8106405" y="1263365"/>
          <a:ext cx="3517153" cy="4987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4335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공지사항 게시판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전사 공지사항 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김소연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3184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3347666">
                <a:tc gridSpan="2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글 공개 범위 선택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비공개로 글의 범위를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제목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내용 작성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전자게시에 올릴 제목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내용을 입력하여 등록할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첨부파일 선택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전자게시에 올릴 첨부파일을 선택할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글등록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전자게시에 올릴 글을 등록할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취소 버튼을 누르면 전자게시 리스트로 돌아가 리스트를 확인할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619545" y="1970791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634112" y="2508673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9D8D378-DF2D-1A7F-6629-537A1F12965F}"/>
              </a:ext>
            </a:extLst>
          </p:cNvPr>
          <p:cNvSpPr/>
          <p:nvPr/>
        </p:nvSpPr>
        <p:spPr>
          <a:xfrm>
            <a:off x="634112" y="5441136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3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72DCE63-8BD8-BC0A-4C4F-5E82B8518207}"/>
              </a:ext>
            </a:extLst>
          </p:cNvPr>
          <p:cNvSpPr/>
          <p:nvPr/>
        </p:nvSpPr>
        <p:spPr>
          <a:xfrm>
            <a:off x="5532324" y="5799724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4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BF0240B-C4C2-747C-410B-F8E40473E7F3}"/>
              </a:ext>
            </a:extLst>
          </p:cNvPr>
          <p:cNvSpPr/>
          <p:nvPr/>
        </p:nvSpPr>
        <p:spPr>
          <a:xfrm>
            <a:off x="6456150" y="5799724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5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919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296" y="1277095"/>
            <a:ext cx="4186081" cy="5165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5109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전사게시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/>
        </p:nvGraphicFramePr>
        <p:xfrm>
          <a:off x="8106405" y="1263365"/>
          <a:ext cx="3517153" cy="4987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4335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공지사항 게시판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전사 공지사항 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김소연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3184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3347666">
                <a:tc gridSpan="2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전자게시 상세페이지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전자게시판 상세페이지를 볼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게시글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수정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전자게시에 작성되어 있는 게시물을 수정할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게시글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삭제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전자게시에 작성되어 있는 글을 삭제할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4 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목록으로 돌아가기 버튼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전자게시물의 리스트를 볼 수 있도록 리스트 화면으로 돌아간다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1606176" y="1856530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4938898" y="5921147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9D8D378-DF2D-1A7F-6629-537A1F12965F}"/>
              </a:ext>
            </a:extLst>
          </p:cNvPr>
          <p:cNvSpPr/>
          <p:nvPr/>
        </p:nvSpPr>
        <p:spPr>
          <a:xfrm>
            <a:off x="5910631" y="5921147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3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72DCE63-8BD8-BC0A-4C4F-5E82B8518207}"/>
              </a:ext>
            </a:extLst>
          </p:cNvPr>
          <p:cNvSpPr/>
          <p:nvPr/>
        </p:nvSpPr>
        <p:spPr>
          <a:xfrm>
            <a:off x="3433926" y="6100441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4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9852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85" y="1506490"/>
            <a:ext cx="6609111" cy="4414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5109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전사게시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/>
        </p:nvGraphicFramePr>
        <p:xfrm>
          <a:off x="8106405" y="1263365"/>
          <a:ext cx="3517153" cy="4987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4335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인사정보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인사정보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김소연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3184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3347666">
                <a:tc gridSpan="2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baseline="0" dirty="0">
                          <a:solidFill>
                            <a:schemeClr val="tx1"/>
                          </a:solidFill>
                        </a:rPr>
                        <a:t>부서 선택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부서를 선택하면 해당 부서 안에 있는 사원의 정로를 확인할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사원 검색 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사번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이름으로 사원을 검색하여 조회할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사원 등록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사원에 대한 인사정보를 등록할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4 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인사정보</a:t>
                      </a:r>
                      <a:r>
                        <a:rPr lang="ko-KR" altLang="en-US" sz="1200" b="1" baseline="0" dirty="0">
                          <a:solidFill>
                            <a:schemeClr val="tx1"/>
                          </a:solidFill>
                        </a:rPr>
                        <a:t> 리스트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부서에 대한 인사정보에 대한 리스트를 확인할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619545" y="2351052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4112763" y="2459489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9D8D378-DF2D-1A7F-6629-537A1F12965F}"/>
              </a:ext>
            </a:extLst>
          </p:cNvPr>
          <p:cNvSpPr/>
          <p:nvPr/>
        </p:nvSpPr>
        <p:spPr>
          <a:xfrm>
            <a:off x="5990601" y="5454616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3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72DCE63-8BD8-BC0A-4C4F-5E82B8518207}"/>
              </a:ext>
            </a:extLst>
          </p:cNvPr>
          <p:cNvSpPr/>
          <p:nvPr/>
        </p:nvSpPr>
        <p:spPr>
          <a:xfrm>
            <a:off x="2052108" y="3327471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4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343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13B2B03-9958-7080-A8FA-B021EDFEB92B}"/>
              </a:ext>
            </a:extLst>
          </p:cNvPr>
          <p:cNvSpPr/>
          <p:nvPr/>
        </p:nvSpPr>
        <p:spPr>
          <a:xfrm>
            <a:off x="5866742" y="1821163"/>
            <a:ext cx="5839327" cy="2020407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993AD8-5CEA-2D1B-82AC-2D89F5B58074}"/>
              </a:ext>
            </a:extLst>
          </p:cNvPr>
          <p:cNvGrpSpPr/>
          <p:nvPr/>
        </p:nvGrpSpPr>
        <p:grpSpPr>
          <a:xfrm>
            <a:off x="6848917" y="2085659"/>
            <a:ext cx="3874975" cy="1491414"/>
            <a:chOff x="5071677" y="598302"/>
            <a:chExt cx="5322767" cy="204864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917425D-F03B-F354-FEC0-11250975C51C}"/>
                </a:ext>
              </a:extLst>
            </p:cNvPr>
            <p:cNvSpPr/>
            <p:nvPr/>
          </p:nvSpPr>
          <p:spPr>
            <a:xfrm>
              <a:off x="5071677" y="598302"/>
              <a:ext cx="2048645" cy="20486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2D86A9D-39F0-778D-7C2D-6B2967ABF872}"/>
                </a:ext>
              </a:extLst>
            </p:cNvPr>
            <p:cNvSpPr/>
            <p:nvPr/>
          </p:nvSpPr>
          <p:spPr>
            <a:xfrm>
              <a:off x="8345799" y="598302"/>
              <a:ext cx="2048645" cy="20486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C49E913F-178D-7981-553C-769FFE1B1252}"/>
                </a:ext>
              </a:extLst>
            </p:cNvPr>
            <p:cNvSpPr/>
            <p:nvPr/>
          </p:nvSpPr>
          <p:spPr>
            <a:xfrm>
              <a:off x="6708666" y="598302"/>
              <a:ext cx="2048645" cy="20486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7AAE5F6-97C6-5768-5372-CE3519C249BD}"/>
              </a:ext>
            </a:extLst>
          </p:cNvPr>
          <p:cNvSpPr/>
          <p:nvPr/>
        </p:nvSpPr>
        <p:spPr>
          <a:xfrm>
            <a:off x="5866688" y="4339386"/>
            <a:ext cx="5839327" cy="2020407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4B8AE79-A306-A46A-EEF1-06F4CEFAEB92}"/>
              </a:ext>
            </a:extLst>
          </p:cNvPr>
          <p:cNvSpPr/>
          <p:nvPr/>
        </p:nvSpPr>
        <p:spPr>
          <a:xfrm>
            <a:off x="6848863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B7E96AE-48A6-A34C-EFD2-3F9F934109DD}"/>
              </a:ext>
            </a:extLst>
          </p:cNvPr>
          <p:cNvSpPr/>
          <p:nvPr/>
        </p:nvSpPr>
        <p:spPr>
          <a:xfrm>
            <a:off x="9232424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685C743-667E-953C-9424-2457F2A44BBC}"/>
              </a:ext>
            </a:extLst>
          </p:cNvPr>
          <p:cNvSpPr/>
          <p:nvPr/>
        </p:nvSpPr>
        <p:spPr>
          <a:xfrm>
            <a:off x="8040592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663981" y="525993"/>
            <a:ext cx="33050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spc="-300" dirty="0">
                <a:solidFill>
                  <a:schemeClr val="accent1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개발배경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8E3F10-7B1B-C990-ACE5-3C4507240ABA}"/>
              </a:ext>
            </a:extLst>
          </p:cNvPr>
          <p:cNvSpPr txBox="1"/>
          <p:nvPr/>
        </p:nvSpPr>
        <p:spPr>
          <a:xfrm>
            <a:off x="219075" y="3993416"/>
            <a:ext cx="55953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사내 인프라를 구축하여 편리한 조직원 관리를 </a:t>
            </a:r>
            <a:endParaRPr lang="en-US" altLang="ko-KR" sz="1700" b="1" dirty="0">
              <a:solidFill>
                <a:schemeClr val="accent1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just"/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가능케 한다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algn="just"/>
            <a:endParaRPr lang="en-US" altLang="ko-KR" sz="1700" b="1" dirty="0">
              <a:solidFill>
                <a:schemeClr val="accent1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전자결재를 이용하여 조직원의 업무 효율성을 </a:t>
            </a:r>
            <a:endParaRPr lang="en-US" altLang="ko-KR" sz="1700" b="1" dirty="0">
              <a:solidFill>
                <a:schemeClr val="accent1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just"/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높인다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l"/>
            </a:pPr>
            <a:endParaRPr lang="en-US" altLang="ko-KR" sz="1700" b="1" dirty="0">
              <a:solidFill>
                <a:schemeClr val="accent1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커뮤니티 게시판 및 사내 메신저를 통해 조직원간 소통이 활성화 되도록 돕는다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l"/>
            </a:pP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B0FA2DB-04BD-3FA3-A21A-F8E8709A8DA7}"/>
              </a:ext>
            </a:extLst>
          </p:cNvPr>
          <p:cNvSpPr/>
          <p:nvPr/>
        </p:nvSpPr>
        <p:spPr>
          <a:xfrm>
            <a:off x="5866635" y="525993"/>
            <a:ext cx="5839327" cy="877954"/>
          </a:xfrm>
          <a:prstGeom prst="roundRect">
            <a:avLst>
              <a:gd name="adj" fmla="val 48203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53D032-5499-0641-D904-7324D054E01F}"/>
              </a:ext>
            </a:extLst>
          </p:cNvPr>
          <p:cNvSpPr txBox="1"/>
          <p:nvPr/>
        </p:nvSpPr>
        <p:spPr>
          <a:xfrm flipH="1">
            <a:off x="7060877" y="2646700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46772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6E3A30-AC1B-F0AA-579F-425170F442B5}"/>
              </a:ext>
            </a:extLst>
          </p:cNvPr>
          <p:cNvSpPr txBox="1"/>
          <p:nvPr/>
        </p:nvSpPr>
        <p:spPr>
          <a:xfrm flipH="1">
            <a:off x="8021448" y="2676225"/>
            <a:ext cx="151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46772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사내 인프라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47853B-477E-91A6-7476-B9DE24370803}"/>
              </a:ext>
            </a:extLst>
          </p:cNvPr>
          <p:cNvSpPr txBox="1"/>
          <p:nvPr/>
        </p:nvSpPr>
        <p:spPr>
          <a:xfrm flipH="1">
            <a:off x="9482830" y="2646700"/>
            <a:ext cx="124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46772"/>
                </a:solidFill>
              </a:rPr>
              <a:t>전자결재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6834E9-F8C4-A144-81C2-01D4A963F72A}"/>
              </a:ext>
            </a:extLst>
          </p:cNvPr>
          <p:cNvSpPr txBox="1"/>
          <p:nvPr/>
        </p:nvSpPr>
        <p:spPr>
          <a:xfrm flipH="1">
            <a:off x="6899366" y="5202429"/>
            <a:ext cx="125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전사공지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516656-473D-938C-C42F-7CEC57624741}"/>
              </a:ext>
            </a:extLst>
          </p:cNvPr>
          <p:cNvSpPr txBox="1"/>
          <p:nvPr/>
        </p:nvSpPr>
        <p:spPr>
          <a:xfrm flipH="1">
            <a:off x="8204798" y="5194893"/>
            <a:ext cx="125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근태관리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10E921-C951-E3EE-3892-18B32D1CCC90}"/>
              </a:ext>
            </a:extLst>
          </p:cNvPr>
          <p:cNvSpPr txBox="1"/>
          <p:nvPr/>
        </p:nvSpPr>
        <p:spPr>
          <a:xfrm flipH="1">
            <a:off x="9322452" y="5198661"/>
            <a:ext cx="149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커뮤니티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6356853" y="671690"/>
            <a:ext cx="4873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3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개발배경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13F2EE1-E72C-4DD3-0605-83467FBC130B}"/>
              </a:ext>
            </a:extLst>
          </p:cNvPr>
          <p:cNvCxnSpPr/>
          <p:nvPr/>
        </p:nvCxnSpPr>
        <p:spPr>
          <a:xfrm flipV="1">
            <a:off x="8721033" y="3841570"/>
            <a:ext cx="0" cy="497816"/>
          </a:xfrm>
          <a:prstGeom prst="straightConnector1">
            <a:avLst/>
          </a:prstGeom>
          <a:ln>
            <a:solidFill>
              <a:srgbClr val="1467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FA96696-4197-AB01-41F5-C2A0B82632DA}"/>
              </a:ext>
            </a:extLst>
          </p:cNvPr>
          <p:cNvCxnSpPr>
            <a:cxnSpLocks/>
          </p:cNvCxnSpPr>
          <p:nvPr/>
        </p:nvCxnSpPr>
        <p:spPr>
          <a:xfrm>
            <a:off x="8905715" y="3841570"/>
            <a:ext cx="0" cy="497816"/>
          </a:xfrm>
          <a:prstGeom prst="straightConnector1">
            <a:avLst/>
          </a:prstGeom>
          <a:ln>
            <a:solidFill>
              <a:srgbClr val="1467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97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69" y="1596002"/>
            <a:ext cx="7008139" cy="4534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14585"/>
            <a:ext cx="5109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전사게시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/>
        </p:nvGraphicFramePr>
        <p:xfrm>
          <a:off x="8106405" y="1263365"/>
          <a:ext cx="3517153" cy="4987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4335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인사정보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인사정보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김소연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3184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3347666">
                <a:tc gridSpan="2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baseline="0" dirty="0">
                          <a:solidFill>
                            <a:schemeClr val="tx1"/>
                          </a:solidFill>
                        </a:rPr>
                        <a:t>사원 등록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선택한 부서의 새로운 사원에 대한 인사정보를 입력할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사원 프로필 등록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등록할 사원의 프로필 사진을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첨부할 수 있다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등록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새로운 사원에 대한 정보를 등록할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4 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취소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사원 리스트로 돌아갈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2052108" y="2177296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435768" y="3616485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9D8D378-DF2D-1A7F-6629-537A1F12965F}"/>
              </a:ext>
            </a:extLst>
          </p:cNvPr>
          <p:cNvSpPr/>
          <p:nvPr/>
        </p:nvSpPr>
        <p:spPr>
          <a:xfrm>
            <a:off x="3264115" y="5678786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3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72DCE63-8BD8-BC0A-4C4F-5E82B8518207}"/>
              </a:ext>
            </a:extLst>
          </p:cNvPr>
          <p:cNvSpPr/>
          <p:nvPr/>
        </p:nvSpPr>
        <p:spPr>
          <a:xfrm>
            <a:off x="5056565" y="5678786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4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36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55835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사내게시판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77659"/>
              </p:ext>
            </p:extLst>
          </p:nvPr>
        </p:nvGraphicFramePr>
        <p:xfrm>
          <a:off x="8106405" y="1263365"/>
          <a:ext cx="3517153" cy="5388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4335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사내게시판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게시글 등록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이지현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3184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3347666">
                <a:tc gridSpan="2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게시글 등록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사원은 로그인 시 게시글을 작성할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게시글 조회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사내게시판 리스트를 조회할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게시글 정렬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게시글을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날짜별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조회수순으로 정렬하여 조회할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4 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게시글 검색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게시글을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제목별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키워드로 검색하여 조회할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해당페이지에서 원하는 페이지로 이동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4B3C60B6-49D7-399E-D61D-A1587DD20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17" y="1560157"/>
            <a:ext cx="7112499" cy="4668083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6638533" y="5792035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906034" y="2890212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9D8D378-DF2D-1A7F-6629-537A1F12965F}"/>
              </a:ext>
            </a:extLst>
          </p:cNvPr>
          <p:cNvSpPr/>
          <p:nvPr/>
        </p:nvSpPr>
        <p:spPr>
          <a:xfrm>
            <a:off x="1953980" y="1936851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3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72DCE63-8BD8-BC0A-4C4F-5E82B8518207}"/>
              </a:ext>
            </a:extLst>
          </p:cNvPr>
          <p:cNvSpPr/>
          <p:nvPr/>
        </p:nvSpPr>
        <p:spPr>
          <a:xfrm>
            <a:off x="4632764" y="1396117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4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BF0240B-C4C2-747C-410B-F8E40473E7F3}"/>
              </a:ext>
            </a:extLst>
          </p:cNvPr>
          <p:cNvSpPr/>
          <p:nvPr/>
        </p:nvSpPr>
        <p:spPr>
          <a:xfrm>
            <a:off x="3181105" y="5927361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5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788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75ECEE-2F48-2829-7B70-D26A01A2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94" y="1275127"/>
            <a:ext cx="4451210" cy="49635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44AE8FE-0264-6764-9431-DCEE3FFB6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" y="1651690"/>
            <a:ext cx="3638449" cy="446321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55835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사내게시판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765407"/>
              </p:ext>
            </p:extLst>
          </p:nvPr>
        </p:nvGraphicFramePr>
        <p:xfrm>
          <a:off x="8078771" y="1114698"/>
          <a:ext cx="3536278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300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1255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234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사내게시판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234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게시글 등록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234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이지현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2344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3359960">
                <a:tc gridSpan="2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파일 첨부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게시글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등록시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사진을 업로드 할 수 있으며 첨부할 사진을 미리보기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게시글 등록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사원은 로그인 시 게시글을 작성할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작성자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/ 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조회수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작성일 조회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작성자 조회수 작성일을 받아와 조회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게시글 조회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게시글이 등록되면 첨부한 사진을 볼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첨부파일 다운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업로드된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파일을 누르면 저장할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게시글 삭제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 버튼을 누르면 해당 게시물을 삭제할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1062250" y="4749936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1138043" y="5873542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9D8D378-DF2D-1A7F-6629-537A1F12965F}"/>
              </a:ext>
            </a:extLst>
          </p:cNvPr>
          <p:cNvSpPr/>
          <p:nvPr/>
        </p:nvSpPr>
        <p:spPr>
          <a:xfrm>
            <a:off x="4499722" y="2171545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3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72DCE63-8BD8-BC0A-4C4F-5E82B8518207}"/>
              </a:ext>
            </a:extLst>
          </p:cNvPr>
          <p:cNvSpPr/>
          <p:nvPr/>
        </p:nvSpPr>
        <p:spPr>
          <a:xfrm>
            <a:off x="4683498" y="3777848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4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BF0240B-C4C2-747C-410B-F8E40473E7F3}"/>
              </a:ext>
            </a:extLst>
          </p:cNvPr>
          <p:cNvSpPr/>
          <p:nvPr/>
        </p:nvSpPr>
        <p:spPr>
          <a:xfrm>
            <a:off x="5107357" y="5166766"/>
            <a:ext cx="340433" cy="39044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5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524D042-4CF4-003E-A8CF-622C569B516B}"/>
              </a:ext>
            </a:extLst>
          </p:cNvPr>
          <p:cNvSpPr/>
          <p:nvPr/>
        </p:nvSpPr>
        <p:spPr>
          <a:xfrm>
            <a:off x="7495895" y="4987472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6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1503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31EFF8C-43E0-6E3E-3603-8D415E259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34" y="992998"/>
            <a:ext cx="5662151" cy="5677392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55835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사내게시판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886533"/>
              </p:ext>
            </p:extLst>
          </p:nvPr>
        </p:nvGraphicFramePr>
        <p:xfrm>
          <a:off x="8106405" y="1263365"/>
          <a:ext cx="3517153" cy="4987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4335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사내게시판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게시글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이지현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3184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3347666">
                <a:tc gridSpan="2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게시글 수정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본인이 올린 게시글을 수정할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파일 삭제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업로드했던 파일을 삭제할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파일 업로드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파일 삭제 후 새로 이미지를 업로드할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4680371" y="2111778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3514440" y="5792035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9D8D378-DF2D-1A7F-6629-537A1F12965F}"/>
              </a:ext>
            </a:extLst>
          </p:cNvPr>
          <p:cNvSpPr/>
          <p:nvPr/>
        </p:nvSpPr>
        <p:spPr>
          <a:xfrm>
            <a:off x="3120339" y="4628734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3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128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E828728-50F9-B4BE-24B0-173206D2E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01" y="1621936"/>
            <a:ext cx="7039080" cy="459314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55835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사내게시판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/>
        </p:nvGraphicFramePr>
        <p:xfrm>
          <a:off x="8183485" y="927009"/>
          <a:ext cx="3517153" cy="574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05783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229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사내게시판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229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게시판 댓글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229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이지현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2293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3287171">
                <a:tc gridSpan="2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게시글 댓글 조회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게시글에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달린 댓글 목록을 볼 수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None/>
                      </a:pP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게시글 댓글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게시글에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댓글을 등록할 수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게시글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대댓글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달린 댓글에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대댓글을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작성할 수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댓글 수정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본인의 댓글을 수정할 수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댓글 삭제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본인의 댓글을 삭제할 수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대댓글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수정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본인이 작성한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대댓글을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수정할 수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대댓글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삭제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본인이 작성한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대댓글을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삭제할 수 있으며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원 댓글을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삭제시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대댓글도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함께 삭제된다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8. 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댓글 알림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사원이 댓글을 달면 해당 게시물을 등록한 사원에게 알림이 뜬다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1266149" y="3347263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6818703" y="5312607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9D8D378-DF2D-1A7F-6629-537A1F12965F}"/>
              </a:ext>
            </a:extLst>
          </p:cNvPr>
          <p:cNvSpPr/>
          <p:nvPr/>
        </p:nvSpPr>
        <p:spPr>
          <a:xfrm>
            <a:off x="4560260" y="3429000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3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72DCE63-8BD8-BC0A-4C4F-5E82B8518207}"/>
              </a:ext>
            </a:extLst>
          </p:cNvPr>
          <p:cNvSpPr/>
          <p:nvPr/>
        </p:nvSpPr>
        <p:spPr>
          <a:xfrm>
            <a:off x="4141597" y="3020533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4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BF0240B-C4C2-747C-410B-F8E40473E7F3}"/>
              </a:ext>
            </a:extLst>
          </p:cNvPr>
          <p:cNvSpPr/>
          <p:nvPr/>
        </p:nvSpPr>
        <p:spPr>
          <a:xfrm>
            <a:off x="3696625" y="3007529"/>
            <a:ext cx="340433" cy="39044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5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75B8CEC-D4B6-C65B-2C70-51E256A03553}"/>
              </a:ext>
            </a:extLst>
          </p:cNvPr>
          <p:cNvSpPr/>
          <p:nvPr/>
        </p:nvSpPr>
        <p:spPr>
          <a:xfrm>
            <a:off x="4231930" y="4816056"/>
            <a:ext cx="34043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6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233C238-D565-665C-AEEE-CA5248FF7602}"/>
              </a:ext>
            </a:extLst>
          </p:cNvPr>
          <p:cNvSpPr/>
          <p:nvPr/>
        </p:nvSpPr>
        <p:spPr>
          <a:xfrm>
            <a:off x="3690107" y="4816055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7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이(가) 표시된 사진">
            <a:extLst>
              <a:ext uri="{FF2B5EF4-FFF2-40B4-BE49-F238E27FC236}">
                <a16:creationId xmlns:a16="http://schemas.microsoft.com/office/drawing/2014/main" id="{21AD2F19-B716-9634-001A-3BD68CAC1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707" y="1302954"/>
            <a:ext cx="2791233" cy="295700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75E0F49-6CDD-2359-6DA3-42743A1A4992}"/>
              </a:ext>
            </a:extLst>
          </p:cNvPr>
          <p:cNvSpPr/>
          <p:nvPr/>
        </p:nvSpPr>
        <p:spPr>
          <a:xfrm>
            <a:off x="4654578" y="1103857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8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9874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38206A7-66EB-653C-B571-5C95A06EB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1" y="5185865"/>
            <a:ext cx="7193696" cy="10646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0EE02EA-EC81-4CB1-6B71-1D073F034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34" y="5878652"/>
            <a:ext cx="967824" cy="5105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829CADF-3644-D68B-16C8-3B864C1B7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0" y="1048889"/>
            <a:ext cx="7344525" cy="413638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55835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사내동호회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043978"/>
              </p:ext>
            </p:extLst>
          </p:nvPr>
        </p:nvGraphicFramePr>
        <p:xfrm>
          <a:off x="8106405" y="1263365"/>
          <a:ext cx="3517153" cy="5022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4335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사내동호회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게시글 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이지현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3184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3347666">
                <a:tc gridSpan="2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게시글 검색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게시글을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제목별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키워드로 검색하여 조회할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게시글 조회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사내동호회 리스트를 이미지와 함께 조회할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해당페이지에서 원하는 페이지로 이동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4 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게시글 작성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글작성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버튼을 누르면 동호회 게시글을 등록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5904940" y="1442659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300613" y="1757863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9D8D378-DF2D-1A7F-6629-537A1F12965F}"/>
              </a:ext>
            </a:extLst>
          </p:cNvPr>
          <p:cNvSpPr/>
          <p:nvPr/>
        </p:nvSpPr>
        <p:spPr>
          <a:xfrm>
            <a:off x="2940095" y="6008308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3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72DCE63-8BD8-BC0A-4C4F-5E82B8518207}"/>
              </a:ext>
            </a:extLst>
          </p:cNvPr>
          <p:cNvSpPr/>
          <p:nvPr/>
        </p:nvSpPr>
        <p:spPr>
          <a:xfrm>
            <a:off x="6103283" y="6126923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4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143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FF0205-FE7C-A33C-187A-C296D706B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90" y="1199022"/>
            <a:ext cx="5616427" cy="5334462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55835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사내동호회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064378"/>
              </p:ext>
            </p:extLst>
          </p:nvPr>
        </p:nvGraphicFramePr>
        <p:xfrm>
          <a:off x="8106405" y="1263365"/>
          <a:ext cx="3517153" cy="4987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4335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사내동호회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게시글 등록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이지현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3184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3347666">
                <a:tc gridSpan="2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게시글 작성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사원은 로그인 시 게시글을 작성할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이미지 업로드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게시글 작성 시 이미지를 첨부할 수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첨부할 사진을 미리보기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 startAt="3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게시글 등록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작성완료 버튼을 누르면 업로드 된 사진이 썸네일로 저장되어 게시글을 조회할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1731470" y="2875039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3955719" y="4934340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B5B6C93-1C6F-6CD9-EBA0-D22329AF33FD}"/>
              </a:ext>
            </a:extLst>
          </p:cNvPr>
          <p:cNvSpPr/>
          <p:nvPr/>
        </p:nvSpPr>
        <p:spPr>
          <a:xfrm>
            <a:off x="2749908" y="6097703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3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41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9F8A5D0-3E36-890D-C625-D7C051629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75" y="1030999"/>
            <a:ext cx="4968671" cy="534970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55835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-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사내동호회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665276"/>
              </p:ext>
            </p:extLst>
          </p:nvPr>
        </p:nvGraphicFramePr>
        <p:xfrm>
          <a:off x="8106405" y="1263365"/>
          <a:ext cx="3517153" cy="4987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4335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사내동호회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게시글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이지현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3184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3347666">
                <a:tc gridSpan="2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게시글 수정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본인이 올린 게시글을 수정할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파일 삭제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업로드했던 파일을 삭제할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파일 업로드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파일 삭제 후 새로 이미지를 업로드할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2353890" y="2923200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3857110" y="5349119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9D8D378-DF2D-1A7F-6629-537A1F12965F}"/>
              </a:ext>
            </a:extLst>
          </p:cNvPr>
          <p:cNvSpPr/>
          <p:nvPr/>
        </p:nvSpPr>
        <p:spPr>
          <a:xfrm>
            <a:off x="3280528" y="4270516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3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922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1A119A7-69F7-16D9-9FF1-B84694180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957" y="5960015"/>
            <a:ext cx="527640" cy="5091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129459-C597-DF8E-3533-556A01882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125" y="6050618"/>
            <a:ext cx="1615580" cy="2438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ECC5F0-3044-26AC-C4A9-FB14F6FC4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24" y="1155216"/>
            <a:ext cx="4962276" cy="469605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55835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-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사내동호회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468564"/>
              </p:ext>
            </p:extLst>
          </p:nvPr>
        </p:nvGraphicFramePr>
        <p:xfrm>
          <a:off x="8106405" y="1263365"/>
          <a:ext cx="3517153" cy="5304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41491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2973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사내동호회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2973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게시글 조회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좋아요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2973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이지현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297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3500287">
                <a:tc gridSpan="2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작성자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/ 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조회수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작성일 조회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작성자 조회수 작성일을 받아와 조회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게시글 조회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게시글이 등록되면 첨부한 사진을 볼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첨부파일 다운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업로드된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파일을 누르면 저장할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게시글 삭제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 버튼을 누르면 해당 게시물을 삭제할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게시글 좋아요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하트 아이콘을 누르면 검정 하트가 빨간 하트로 변하며 게시글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좋아요를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할 수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클릭시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좋아요 개수가 함께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사원당 하나의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게시글에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 번의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좋아요가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2135005" y="1414494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1744404" y="3085950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9D8D378-DF2D-1A7F-6629-537A1F12965F}"/>
              </a:ext>
            </a:extLst>
          </p:cNvPr>
          <p:cNvSpPr/>
          <p:nvPr/>
        </p:nvSpPr>
        <p:spPr>
          <a:xfrm>
            <a:off x="2670523" y="4895379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3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72DCE63-8BD8-BC0A-4C4F-5E82B8518207}"/>
              </a:ext>
            </a:extLst>
          </p:cNvPr>
          <p:cNvSpPr/>
          <p:nvPr/>
        </p:nvSpPr>
        <p:spPr>
          <a:xfrm>
            <a:off x="1761117" y="6156865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5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B7D4F61-560E-1E71-E8BA-3ACEC7AAEBFB}"/>
              </a:ext>
            </a:extLst>
          </p:cNvPr>
          <p:cNvSpPr/>
          <p:nvPr/>
        </p:nvSpPr>
        <p:spPr>
          <a:xfrm>
            <a:off x="4075117" y="6097679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4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7492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2C875EC-8B1B-FA50-69DF-41A2DA80F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79" y="2122341"/>
            <a:ext cx="6882611" cy="3703402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55835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-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사내동호회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/>
        </p:nvGraphicFramePr>
        <p:xfrm>
          <a:off x="8106405" y="1263366"/>
          <a:ext cx="3517153" cy="4842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49189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283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사내동호회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283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주요기능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게시글 댓글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283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이지현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28386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상세설명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3341707">
                <a:tc gridSpan="2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게시글 댓글 조회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게시글에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달린 댓글 목록을 볼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댓글 등록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게시글에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댓글을 작성할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댓글 수정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본인의 댓글을 수정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댓글 삭제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본인의 댓글을 삭제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댓글 알림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사원이 댓글을 달면 해당 게시물을 등록한 사원에게 알림이 뜬다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3514440" y="3918506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6853732" y="4949267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9D8D378-DF2D-1A7F-6629-537A1F12965F}"/>
              </a:ext>
            </a:extLst>
          </p:cNvPr>
          <p:cNvSpPr/>
          <p:nvPr/>
        </p:nvSpPr>
        <p:spPr>
          <a:xfrm>
            <a:off x="1517775" y="3167969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3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2A481C3-895C-E5F7-D316-91E67CF22E6F}"/>
              </a:ext>
            </a:extLst>
          </p:cNvPr>
          <p:cNvSpPr/>
          <p:nvPr/>
        </p:nvSpPr>
        <p:spPr>
          <a:xfrm>
            <a:off x="329796" y="3167969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4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이(가) 표시된 사진">
            <a:extLst>
              <a:ext uri="{FF2B5EF4-FFF2-40B4-BE49-F238E27FC236}">
                <a16:creationId xmlns:a16="http://schemas.microsoft.com/office/drawing/2014/main" id="{82FF25F8-CA02-A04A-8309-93D257E5A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569" y="1122649"/>
            <a:ext cx="3515785" cy="343937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DA6CE51-9752-A0B3-6FB7-DC50AD590F8C}"/>
              </a:ext>
            </a:extLst>
          </p:cNvPr>
          <p:cNvSpPr/>
          <p:nvPr/>
        </p:nvSpPr>
        <p:spPr>
          <a:xfrm>
            <a:off x="3546109" y="1039081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5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970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C5C4AD2-4B67-0658-5CC5-6A0E9B5D1804}"/>
              </a:ext>
            </a:extLst>
          </p:cNvPr>
          <p:cNvCxnSpPr/>
          <p:nvPr/>
        </p:nvCxnSpPr>
        <p:spPr>
          <a:xfrm>
            <a:off x="0" y="376911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8A53C46B-857F-E4CD-F6B5-B8871D921432}"/>
              </a:ext>
            </a:extLst>
          </p:cNvPr>
          <p:cNvSpPr/>
          <p:nvPr/>
        </p:nvSpPr>
        <p:spPr>
          <a:xfrm>
            <a:off x="943840" y="1477515"/>
            <a:ext cx="1713846" cy="1713846"/>
          </a:xfrm>
          <a:prstGeom prst="ellipse">
            <a:avLst/>
          </a:prstGeom>
          <a:solidFill>
            <a:srgbClr val="E7ECF5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ACDA15A-CFF4-472C-44AA-BD127EC1A3A2}"/>
              </a:ext>
            </a:extLst>
          </p:cNvPr>
          <p:cNvSpPr/>
          <p:nvPr/>
        </p:nvSpPr>
        <p:spPr>
          <a:xfrm>
            <a:off x="2995686" y="4345490"/>
            <a:ext cx="1713846" cy="1713846"/>
          </a:xfrm>
          <a:prstGeom prst="ellipse">
            <a:avLst/>
          </a:prstGeom>
          <a:solidFill>
            <a:srgbClr val="E7ECF5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01E3C30-3636-1607-EECD-40EBF503005A}"/>
              </a:ext>
            </a:extLst>
          </p:cNvPr>
          <p:cNvSpPr/>
          <p:nvPr/>
        </p:nvSpPr>
        <p:spPr>
          <a:xfrm>
            <a:off x="5155284" y="1477515"/>
            <a:ext cx="1713846" cy="1713846"/>
          </a:xfrm>
          <a:prstGeom prst="ellipse">
            <a:avLst/>
          </a:prstGeom>
          <a:solidFill>
            <a:srgbClr val="E7ECF5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5DFF784-3C42-70ED-8795-3CF6BED22C54}"/>
              </a:ext>
            </a:extLst>
          </p:cNvPr>
          <p:cNvSpPr/>
          <p:nvPr/>
        </p:nvSpPr>
        <p:spPr>
          <a:xfrm>
            <a:off x="7207130" y="4345490"/>
            <a:ext cx="1713846" cy="1713846"/>
          </a:xfrm>
          <a:prstGeom prst="ellipse">
            <a:avLst/>
          </a:prstGeom>
          <a:solidFill>
            <a:srgbClr val="E7ECF5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7F64A57-E609-24B8-5782-73C18648CBAF}"/>
              </a:ext>
            </a:extLst>
          </p:cNvPr>
          <p:cNvSpPr/>
          <p:nvPr/>
        </p:nvSpPr>
        <p:spPr>
          <a:xfrm>
            <a:off x="9366728" y="1477515"/>
            <a:ext cx="1713846" cy="1713846"/>
          </a:xfrm>
          <a:prstGeom prst="ellipse">
            <a:avLst/>
          </a:prstGeom>
          <a:solidFill>
            <a:srgbClr val="E7ECF5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42B5177-520F-143F-C6B3-3D9FAF5B8D49}"/>
              </a:ext>
            </a:extLst>
          </p:cNvPr>
          <p:cNvCxnSpPr>
            <a:cxnSpLocks/>
          </p:cNvCxnSpPr>
          <p:nvPr/>
        </p:nvCxnSpPr>
        <p:spPr>
          <a:xfrm flipV="1">
            <a:off x="1779156" y="3191361"/>
            <a:ext cx="0" cy="577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A0DF7A5-24E0-2955-9E41-009652948239}"/>
              </a:ext>
            </a:extLst>
          </p:cNvPr>
          <p:cNvCxnSpPr>
            <a:cxnSpLocks/>
          </p:cNvCxnSpPr>
          <p:nvPr/>
        </p:nvCxnSpPr>
        <p:spPr>
          <a:xfrm flipV="1">
            <a:off x="3871868" y="3769111"/>
            <a:ext cx="0" cy="577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DA961F2-F46A-0DE0-6F03-34E79279BFB2}"/>
              </a:ext>
            </a:extLst>
          </p:cNvPr>
          <p:cNvCxnSpPr>
            <a:cxnSpLocks/>
          </p:cNvCxnSpPr>
          <p:nvPr/>
        </p:nvCxnSpPr>
        <p:spPr>
          <a:xfrm flipV="1">
            <a:off x="6038922" y="3191361"/>
            <a:ext cx="0" cy="577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1A23DE2-259D-0360-493C-3BAE840DAF5E}"/>
              </a:ext>
            </a:extLst>
          </p:cNvPr>
          <p:cNvCxnSpPr>
            <a:cxnSpLocks/>
          </p:cNvCxnSpPr>
          <p:nvPr/>
        </p:nvCxnSpPr>
        <p:spPr>
          <a:xfrm flipV="1">
            <a:off x="10235498" y="3191361"/>
            <a:ext cx="0" cy="577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757FAAB-C114-3C55-3CB1-225B491EC3C5}"/>
              </a:ext>
            </a:extLst>
          </p:cNvPr>
          <p:cNvCxnSpPr>
            <a:cxnSpLocks/>
          </p:cNvCxnSpPr>
          <p:nvPr/>
        </p:nvCxnSpPr>
        <p:spPr>
          <a:xfrm flipV="1">
            <a:off x="8038707" y="3767740"/>
            <a:ext cx="0" cy="577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F1D9F93-4885-BD26-1AD3-7A3D2EE1BB67}"/>
              </a:ext>
            </a:extLst>
          </p:cNvPr>
          <p:cNvSpPr txBox="1"/>
          <p:nvPr/>
        </p:nvSpPr>
        <p:spPr>
          <a:xfrm>
            <a:off x="726305" y="3876833"/>
            <a:ext cx="2124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인사정보 및 근태확인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DE1298-472E-033A-BC6A-06D2A7F9FBD2}"/>
              </a:ext>
            </a:extLst>
          </p:cNvPr>
          <p:cNvSpPr txBox="1"/>
          <p:nvPr/>
        </p:nvSpPr>
        <p:spPr>
          <a:xfrm>
            <a:off x="4656711" y="3876833"/>
            <a:ext cx="2710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전사 일정 조회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월간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주간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일간별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일정 관리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EE2732D-29C7-FF16-657B-2CE8B3D9B9F5}"/>
              </a:ext>
            </a:extLst>
          </p:cNvPr>
          <p:cNvSpPr txBox="1"/>
          <p:nvPr/>
        </p:nvSpPr>
        <p:spPr>
          <a:xfrm>
            <a:off x="9173815" y="3876833"/>
            <a:ext cx="2124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사내 공지사항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사내 커뮤니티 게시판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33BFEEA-1292-54E8-4113-D6FEF6136823}"/>
              </a:ext>
            </a:extLst>
          </p:cNvPr>
          <p:cNvSpPr txBox="1"/>
          <p:nvPr/>
        </p:nvSpPr>
        <p:spPr>
          <a:xfrm>
            <a:off x="3020481" y="3393945"/>
            <a:ext cx="1713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결재 시스템 구축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463109A-7250-89D4-E665-735280CD9F92}"/>
              </a:ext>
            </a:extLst>
          </p:cNvPr>
          <p:cNvSpPr txBox="1"/>
          <p:nvPr/>
        </p:nvSpPr>
        <p:spPr>
          <a:xfrm>
            <a:off x="7445484" y="3192549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사원 조회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실시간 채팅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D6FA26A-2501-B74F-E7D4-56E305D57A09}"/>
              </a:ext>
            </a:extLst>
          </p:cNvPr>
          <p:cNvSpPr txBox="1"/>
          <p:nvPr/>
        </p:nvSpPr>
        <p:spPr>
          <a:xfrm>
            <a:off x="1298061" y="216516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인사정보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6817F1-42F2-44C0-59C1-989D7B068D74}"/>
              </a:ext>
            </a:extLst>
          </p:cNvPr>
          <p:cNvSpPr txBox="1"/>
          <p:nvPr/>
        </p:nvSpPr>
        <p:spPr>
          <a:xfrm>
            <a:off x="5612096" y="216516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캘린더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EBAA264-4BD2-AB02-DAFE-1E44804C9C30}"/>
              </a:ext>
            </a:extLst>
          </p:cNvPr>
          <p:cNvSpPr txBox="1"/>
          <p:nvPr/>
        </p:nvSpPr>
        <p:spPr>
          <a:xfrm>
            <a:off x="9720947" y="216516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커뮤니티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8A0B89C-A63C-D6ED-EE41-C6B4BC0F5804}"/>
              </a:ext>
            </a:extLst>
          </p:cNvPr>
          <p:cNvSpPr txBox="1"/>
          <p:nvPr/>
        </p:nvSpPr>
        <p:spPr>
          <a:xfrm>
            <a:off x="3324562" y="503245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전자결재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63DDF33-0618-7647-B4A2-6502B1B34051}"/>
              </a:ext>
            </a:extLst>
          </p:cNvPr>
          <p:cNvSpPr txBox="1"/>
          <p:nvPr/>
        </p:nvSpPr>
        <p:spPr>
          <a:xfrm>
            <a:off x="7410168" y="5032450"/>
            <a:ext cx="1257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사내 메신저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6BE2944-1CCE-BA2A-7D4C-204B8293F6E9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1</a:t>
            </a:r>
            <a:endParaRPr lang="ko-KR" altLang="en-US" sz="1600" dirty="0">
              <a:latin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D6D1801-5773-77ED-40D3-28A5DDAD1B35}"/>
              </a:ext>
            </a:extLst>
          </p:cNvPr>
          <p:cNvSpPr txBox="1"/>
          <p:nvPr/>
        </p:nvSpPr>
        <p:spPr>
          <a:xfrm>
            <a:off x="957330" y="72459"/>
            <a:ext cx="5416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개발목적 </a:t>
            </a:r>
            <a:r>
              <a:rPr lang="en-US" altLang="ko-KR" sz="36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36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전체 카테고리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1F0E66B-A7BE-5EE3-C6CA-84A36FE910A0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14580B54-1CDA-39BC-0FA0-56F9AAF559BA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569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5109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전자결재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/>
        </p:nvGraphicFramePr>
        <p:xfrm>
          <a:off x="8106405" y="1263365"/>
          <a:ext cx="3517153" cy="4987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4335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전자결재 기안함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기안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진행건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김명진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윤석현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3184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3347666">
                <a:tc gridSpan="2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기안작성하기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사원은 로그인 시 기안을 작성할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기안함 내역 확인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결재 요청건수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확인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아이디로 작성한 기안을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조회할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결재 진행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반려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해당페이지에서 원하는 페이지로 이동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4B3C60B6-49D7-399E-D61D-A1587DD20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47" y="1560157"/>
            <a:ext cx="5844439" cy="4668083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6638533" y="5792035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773553" y="2295439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9D8D378-DF2D-1A7F-6629-537A1F12965F}"/>
              </a:ext>
            </a:extLst>
          </p:cNvPr>
          <p:cNvSpPr/>
          <p:nvPr/>
        </p:nvSpPr>
        <p:spPr>
          <a:xfrm>
            <a:off x="3099337" y="5869652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3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297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5109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전자결재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/>
        </p:nvGraphicFramePr>
        <p:xfrm>
          <a:off x="8106405" y="1263365"/>
          <a:ext cx="3517153" cy="4987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4335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기안작성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폼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기안작성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김명진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윤석현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3184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3347666">
                <a:tc gridSpan="2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결재선 지정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기안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결재자를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선택할 수 있다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기안</a:t>
                      </a:r>
                      <a:r>
                        <a:rPr lang="ko-KR" altLang="en-US" sz="1200" b="1" baseline="0" dirty="0">
                          <a:solidFill>
                            <a:schemeClr val="tx1"/>
                          </a:solidFill>
                        </a:rPr>
                        <a:t> 내용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작성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기안 내용을 작성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로그인한 아이디의 소속부서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작성일 자동 입력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파일 첨부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기안 작성 시 파일을 첨부 및 다운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기안 등록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작성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완료 시 기안 등록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결재선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결재선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지정시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결재라인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생성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4B3C60B6-49D7-399E-D61D-A1587DD20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381" y="1560157"/>
            <a:ext cx="4917770" cy="4668083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1168261" y="1889524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1182828" y="3894198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9D8D378-DF2D-1A7F-6629-537A1F12965F}"/>
              </a:ext>
            </a:extLst>
          </p:cNvPr>
          <p:cNvSpPr/>
          <p:nvPr/>
        </p:nvSpPr>
        <p:spPr>
          <a:xfrm>
            <a:off x="1807389" y="5927361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3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72DCE63-8BD8-BC0A-4C4F-5E82B8518207}"/>
              </a:ext>
            </a:extLst>
          </p:cNvPr>
          <p:cNvSpPr/>
          <p:nvPr/>
        </p:nvSpPr>
        <p:spPr>
          <a:xfrm>
            <a:off x="5151238" y="5869652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4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F72DCE63-8BD8-BC0A-4C4F-5E82B8518207}"/>
              </a:ext>
            </a:extLst>
          </p:cNvPr>
          <p:cNvSpPr/>
          <p:nvPr/>
        </p:nvSpPr>
        <p:spPr>
          <a:xfrm>
            <a:off x="4242934" y="1889524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5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053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5109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전자결재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/>
        </p:nvGraphicFramePr>
        <p:xfrm>
          <a:off x="8106405" y="1263365"/>
          <a:ext cx="3517153" cy="4987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4335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결재선 지정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모달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결재자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김명진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윤석현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3184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3347666">
                <a:tc gridSpan="2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부서리스트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부서 리스트를 확인할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임직원 리스트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부서 선택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시 해당 부서의 임직원 리스트를 확인할 수 있다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선택 된 사용자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임직원 선택 시 결재 라인 추가 삭제 및 결재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기안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 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4 .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baseline="0" dirty="0">
                          <a:solidFill>
                            <a:schemeClr val="tx1"/>
                          </a:solidFill>
                        </a:rPr>
                        <a:t>확인버튼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결재라인 선택 완료 시 저장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4B3C60B6-49D7-399E-D61D-A1587DD20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82" y="1560157"/>
            <a:ext cx="6559368" cy="4668083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766270" y="1396117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2456743" y="1380863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9D8D378-DF2D-1A7F-6629-537A1F12965F}"/>
              </a:ext>
            </a:extLst>
          </p:cNvPr>
          <p:cNvSpPr/>
          <p:nvPr/>
        </p:nvSpPr>
        <p:spPr>
          <a:xfrm>
            <a:off x="4668900" y="1396117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3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72DCE63-8BD8-BC0A-4C4F-5E82B8518207}"/>
              </a:ext>
            </a:extLst>
          </p:cNvPr>
          <p:cNvSpPr/>
          <p:nvPr/>
        </p:nvSpPr>
        <p:spPr>
          <a:xfrm>
            <a:off x="7240666" y="5812575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4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8495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34" y="1236519"/>
            <a:ext cx="6808464" cy="5257647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5109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전자결재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/>
        </p:nvGraphicFramePr>
        <p:xfrm>
          <a:off x="8106405" y="1263365"/>
          <a:ext cx="3517153" cy="4987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4335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결재선 지정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모달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결재자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김명진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윤석현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3184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3347666">
                <a:tc gridSpan="2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부서리스트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결재 완료 전 본인 작성한 기안에 한하여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수정 및 삭제가 가능 하다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6078934" y="5352891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7623103" y="5352891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2721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B3C60B6-49D7-399E-D61D-A1587DD20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879" y="3701653"/>
            <a:ext cx="4327499" cy="29366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5109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전자결재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/>
        </p:nvGraphicFramePr>
        <p:xfrm>
          <a:off x="8106405" y="1263365"/>
          <a:ext cx="3517153" cy="4987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4335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전자 결재함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의견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입력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</a:rPr>
                        <a:t>모달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기안승인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김명진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윤석현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3184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3347666">
                <a:tc gridSpan="2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결재</a:t>
                      </a:r>
                      <a:r>
                        <a:rPr lang="ko-KR" altLang="en-US" sz="1200" b="1" baseline="0" dirty="0">
                          <a:solidFill>
                            <a:schemeClr val="tx1"/>
                          </a:solidFill>
                        </a:rPr>
                        <a:t> 대기 문서</a:t>
                      </a:r>
                      <a:endParaRPr lang="en-US" altLang="ko-KR" sz="12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결재 대기문서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및 반려 문서 리스트를 확인할 수 있다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의견 입력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모달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결재 대상자가 기안 승인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혹은 반려 시 의견을 입력 할 수 있다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4B3C60B6-49D7-399E-D61D-A1587DD20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070" y="889224"/>
            <a:ext cx="4519622" cy="2812429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1273587" y="1578263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2441584" y="4276625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BF0240B-C4C2-747C-410B-F8E40473E7F3}"/>
              </a:ext>
            </a:extLst>
          </p:cNvPr>
          <p:cNvSpPr/>
          <p:nvPr/>
        </p:nvSpPr>
        <p:spPr>
          <a:xfrm>
            <a:off x="5646706" y="5687506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5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635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0254" t="10251" r="26473" b="3940"/>
          <a:stretch/>
        </p:blipFill>
        <p:spPr>
          <a:xfrm>
            <a:off x="1207008" y="1140441"/>
            <a:ext cx="5971032" cy="5235527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5109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전자결재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/>
        </p:nvGraphicFramePr>
        <p:xfrm>
          <a:off x="8106405" y="1263365"/>
          <a:ext cx="3517153" cy="4987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4335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일정목록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결재 알림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김명진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윤석현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3184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3347666">
                <a:tc gridSpan="2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결재 알림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결재자가 기안 결재 또는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</a:rPr>
                        <a:t>반려시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작성자 로그인시 결재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반려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됨을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</a:rPr>
                        <a:t>알림한다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기안 제목 클릭 시 결재 확인함으로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2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결재 알림은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초 후 사라짐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2572608" y="1677965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1659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5109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전자결재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/>
        </p:nvGraphicFramePr>
        <p:xfrm>
          <a:off x="8106405" y="1263365"/>
          <a:ext cx="3517153" cy="5022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4335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결재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완료함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결재 완료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기안 확인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김명진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윤석현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3184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3347666">
                <a:tc gridSpan="2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결재 완료함 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기안 결재 완료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반려 리스트를 확인 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완료 기안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결재 완료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및 반려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기안의 결재 의견을 확인할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수 있다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결재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</a:rPr>
                        <a:t>요청자는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결재 완료기안을 삭제 가능하다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결재 의견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결재자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결재 시 작성한 결재 의견 확인 가능하다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4B3C60B6-49D7-399E-D61D-A1587DD20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9" y="956098"/>
            <a:ext cx="6338995" cy="2188117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356099" y="1632900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356099" y="3248800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9D8D378-DF2D-1A7F-6629-537A1F12965F}"/>
              </a:ext>
            </a:extLst>
          </p:cNvPr>
          <p:cNvSpPr/>
          <p:nvPr/>
        </p:nvSpPr>
        <p:spPr>
          <a:xfrm>
            <a:off x="6365240" y="5748067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3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BF0240B-C4C2-747C-410B-F8E40473E7F3}"/>
              </a:ext>
            </a:extLst>
          </p:cNvPr>
          <p:cNvSpPr/>
          <p:nvPr/>
        </p:nvSpPr>
        <p:spPr>
          <a:xfrm>
            <a:off x="3181105" y="5927361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5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B3C60B6-49D7-399E-D61D-A1587DD20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751" y="3248800"/>
            <a:ext cx="4725454" cy="3226400"/>
          </a:xfrm>
          <a:prstGeom prst="rect">
            <a:avLst/>
          </a:prstGeom>
        </p:spPr>
      </p:pic>
      <p:sp>
        <p:nvSpPr>
          <p:cNvPr id="18" name="사각형: 둥근 모서리 16">
            <a:extLst>
              <a:ext uri="{FF2B5EF4-FFF2-40B4-BE49-F238E27FC236}">
                <a16:creationId xmlns:a16="http://schemas.microsoft.com/office/drawing/2014/main" id="{09D8D378-DF2D-1A7F-6629-537A1F12965F}"/>
              </a:ext>
            </a:extLst>
          </p:cNvPr>
          <p:cNvSpPr/>
          <p:nvPr/>
        </p:nvSpPr>
        <p:spPr>
          <a:xfrm>
            <a:off x="1283198" y="5884288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4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2662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5109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일정관리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/>
        </p:nvGraphicFramePr>
        <p:xfrm>
          <a:off x="8106405" y="1263365"/>
          <a:ext cx="3517153" cy="4987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4335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일정관리 캘린더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일정등록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김명진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윤석현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3184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3347666">
                <a:tc gridSpan="2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일정구분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전체일정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전사일정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개인일정을 구분하여 조회할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일정 등록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일정 등록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시 일정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TITLE,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일수 선택 후 저장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관리자 아이디로 로그인시 전사 일정을 등록 할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수 있다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주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ko-KR" altLang="en-US" sz="1200" b="1" baseline="0" dirty="0">
                          <a:solidFill>
                            <a:schemeClr val="tx1"/>
                          </a:solidFill>
                        </a:rPr>
                        <a:t> 단위 검색</a:t>
                      </a:r>
                      <a:endParaRPr lang="en-US" altLang="ko-KR" sz="12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등록 일정의 월 단위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주 단위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일 단위로 조회 검색 할 수 있다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삭제 및 수정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일정 클릭 시 삭제 가능하며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일정 드래그 또는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</a:rPr>
                        <a:t>드롭다운시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일정 수정 가능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4B3C60B6-49D7-399E-D61D-A1587DD20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15" y="1560157"/>
            <a:ext cx="5759902" cy="4668083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747195" y="1578263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773553" y="3842319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9D8D378-DF2D-1A7F-6629-537A1F12965F}"/>
              </a:ext>
            </a:extLst>
          </p:cNvPr>
          <p:cNvSpPr/>
          <p:nvPr/>
        </p:nvSpPr>
        <p:spPr>
          <a:xfrm>
            <a:off x="6365240" y="1398969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3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4883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5109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일정관리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/>
        </p:nvGraphicFramePr>
        <p:xfrm>
          <a:off x="8106405" y="1263365"/>
          <a:ext cx="3517153" cy="4987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4335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일정관리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주 단위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일 단위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일정관리 조회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김명진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윤석현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3184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3347666">
                <a:tc gridSpan="2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일정관리 주 단위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단위로 등록 일정을 확인할 수 있다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일정관리 일 단위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(1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단위로 등록 일정을 확인할 수 있다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4B3C60B6-49D7-399E-D61D-A1587DD20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36" y="999262"/>
            <a:ext cx="5960908" cy="2371917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563159" y="2005926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538481" y="4648310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B3C60B6-49D7-399E-D61D-A1587DD20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78" y="3743613"/>
            <a:ext cx="5897566" cy="237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442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5109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일정관리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/>
        </p:nvGraphicFramePr>
        <p:xfrm>
          <a:off x="8106405" y="1263365"/>
          <a:ext cx="3517153" cy="4987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4335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일정목록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등록 일정 리스트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김명진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윤석현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3184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3347666">
                <a:tc gridSpan="2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일정리스트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일정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캘린더 화면에서 일정 등록 시 일정 목록 리스트로 내역이 추가 된다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일정 목록 내역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등록된 일정의 일정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TITLE,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시작일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종료일을 확인할 수 있다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일정 시작일 기준으로 일정 정렬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4B3C60B6-49D7-399E-D61D-A1587DD20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17" y="1459371"/>
            <a:ext cx="7434851" cy="4144863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2798985" y="1557486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6201286" y="1557486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518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B15C6-D186-552A-6B80-B834DFF2C9DD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1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F64B8-0DE2-29E2-3E52-83A28D026492}"/>
              </a:ext>
            </a:extLst>
          </p:cNvPr>
          <p:cNvSpPr txBox="1"/>
          <p:nvPr/>
        </p:nvSpPr>
        <p:spPr>
          <a:xfrm>
            <a:off x="957330" y="72459"/>
            <a:ext cx="2082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개발목적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AEC480-7F91-70F4-3EC9-3FC56DC09A61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4608F46-9838-C582-096F-6DAAC16D18CD}"/>
              </a:ext>
            </a:extLst>
          </p:cNvPr>
          <p:cNvSpPr/>
          <p:nvPr/>
        </p:nvSpPr>
        <p:spPr>
          <a:xfrm>
            <a:off x="4665337" y="1839410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73FBDB4-76BB-A9E5-CC10-7B7A7D9C96AC}"/>
              </a:ext>
            </a:extLst>
          </p:cNvPr>
          <p:cNvSpPr/>
          <p:nvPr/>
        </p:nvSpPr>
        <p:spPr>
          <a:xfrm>
            <a:off x="8359467" y="1839408"/>
            <a:ext cx="2930085" cy="2930085"/>
          </a:xfrm>
          <a:prstGeom prst="ellipse">
            <a:avLst/>
          </a:prstGeom>
          <a:solidFill>
            <a:schemeClr val="accent3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2CC0953-12B2-7BB9-473E-D537CDB62725}"/>
              </a:ext>
            </a:extLst>
          </p:cNvPr>
          <p:cNvSpPr/>
          <p:nvPr/>
        </p:nvSpPr>
        <p:spPr>
          <a:xfrm>
            <a:off x="967236" y="1839410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ECB79-557A-710F-9757-E591BF58BDFD}"/>
              </a:ext>
            </a:extLst>
          </p:cNvPr>
          <p:cNvSpPr txBox="1"/>
          <p:nvPr/>
        </p:nvSpPr>
        <p:spPr>
          <a:xfrm>
            <a:off x="1288376" y="5623400"/>
            <a:ext cx="2287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인사정보 생성 </a:t>
            </a:r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 </a:t>
            </a:r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수정</a:t>
            </a:r>
            <a:endParaRPr lang="en-US" altLang="ko-KR" sz="2000" spc="-300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연차 사용 </a:t>
            </a:r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및  조회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3B2950D-12FB-51B0-8DC0-DB92C195344D}"/>
              </a:ext>
            </a:extLst>
          </p:cNvPr>
          <p:cNvCxnSpPr/>
          <p:nvPr/>
        </p:nvCxnSpPr>
        <p:spPr>
          <a:xfrm>
            <a:off x="2152878" y="5423451"/>
            <a:ext cx="5588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83DB16-ACDA-25FF-9C7A-923A866E051D}"/>
              </a:ext>
            </a:extLst>
          </p:cNvPr>
          <p:cNvSpPr txBox="1"/>
          <p:nvPr/>
        </p:nvSpPr>
        <p:spPr>
          <a:xfrm>
            <a:off x="5159599" y="5623400"/>
            <a:ext cx="19415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전사 일정 확인</a:t>
            </a:r>
            <a:endParaRPr lang="en-US" altLang="ko-KR" sz="2000" spc="-300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회의실 예약</a:t>
            </a:r>
            <a:endParaRPr lang="en-US" altLang="ko-KR" sz="2000" spc="-300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결재 신청 </a:t>
            </a:r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 </a:t>
            </a:r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조회</a:t>
            </a:r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678E231-8A6A-97EE-D6FD-3D50FF568091}"/>
              </a:ext>
            </a:extLst>
          </p:cNvPr>
          <p:cNvCxnSpPr/>
          <p:nvPr/>
        </p:nvCxnSpPr>
        <p:spPr>
          <a:xfrm>
            <a:off x="5850978" y="5423451"/>
            <a:ext cx="5588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3E68E6-18BB-C90C-BEF7-48CC52BE4685}"/>
              </a:ext>
            </a:extLst>
          </p:cNvPr>
          <p:cNvSpPr txBox="1"/>
          <p:nvPr/>
        </p:nvSpPr>
        <p:spPr>
          <a:xfrm>
            <a:off x="8182759" y="5585300"/>
            <a:ext cx="344805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사원조회  </a:t>
            </a:r>
            <a:r>
              <a:rPr lang="en-US" altLang="ko-KR" sz="19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  </a:t>
            </a:r>
            <a:r>
              <a:rPr lang="ko-KR" altLang="en-US" sz="19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즐겨찾기</a:t>
            </a:r>
            <a:endParaRPr lang="en-US" altLang="ko-KR" sz="1900" spc="-300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r>
              <a:rPr lang="en-US" altLang="ko-KR" sz="19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9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실시간 채팅</a:t>
            </a:r>
            <a:endParaRPr lang="en-US" altLang="ko-KR" sz="1900" spc="-300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r>
              <a:rPr lang="ko-KR" altLang="en-US" sz="19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사내  공지사항</a:t>
            </a:r>
            <a:endParaRPr lang="en-US" altLang="ko-KR" sz="1900" spc="-300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r>
              <a:rPr lang="ko-KR" altLang="en-US" sz="19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사내  커뮤니티  게시판</a:t>
            </a:r>
            <a:endParaRPr lang="en-US" altLang="ko-KR" sz="1900" spc="-300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endParaRPr lang="ko-KR" altLang="en-US" sz="1900" spc="-300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6A53CA8-500D-1643-8E3F-DD9A5F2F7E33}"/>
              </a:ext>
            </a:extLst>
          </p:cNvPr>
          <p:cNvCxnSpPr/>
          <p:nvPr/>
        </p:nvCxnSpPr>
        <p:spPr>
          <a:xfrm>
            <a:off x="9549078" y="5423451"/>
            <a:ext cx="55880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래픽 13" descr="이사회 단색으로 채워진">
            <a:extLst>
              <a:ext uri="{FF2B5EF4-FFF2-40B4-BE49-F238E27FC236}">
                <a16:creationId xmlns:a16="http://schemas.microsoft.com/office/drawing/2014/main" id="{A10684A3-EB8F-1FB9-6C41-1F6AEF4EC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9861" y="2321248"/>
            <a:ext cx="1966407" cy="1966407"/>
          </a:xfrm>
          <a:prstGeom prst="rect">
            <a:avLst/>
          </a:prstGeom>
        </p:spPr>
      </p:pic>
      <p:pic>
        <p:nvPicPr>
          <p:cNvPr id="15" name="그래픽 14" descr="이사회실 단색으로 채워진">
            <a:extLst>
              <a:ext uri="{FF2B5EF4-FFF2-40B4-BE49-F238E27FC236}">
                <a16:creationId xmlns:a16="http://schemas.microsoft.com/office/drawing/2014/main" id="{994FB0EE-80FF-22B5-0C88-5D42B245B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9382" y="2321248"/>
            <a:ext cx="2190256" cy="2190256"/>
          </a:xfrm>
          <a:prstGeom prst="rect">
            <a:avLst/>
          </a:prstGeom>
        </p:spPr>
      </p:pic>
      <p:pic>
        <p:nvPicPr>
          <p:cNvPr id="16" name="그래픽 15" descr="모임 단색으로 채워진">
            <a:extLst>
              <a:ext uri="{FF2B5EF4-FFF2-40B4-BE49-F238E27FC236}">
                <a16:creationId xmlns:a16="http://schemas.microsoft.com/office/drawing/2014/main" id="{E0B25D24-EB9B-87F1-90C8-809AF0BC9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0340" y="2321248"/>
            <a:ext cx="1966407" cy="1966407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6AF51FA-2A8D-E30C-49A9-1AC803677FD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6083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90" y="1162549"/>
            <a:ext cx="7490966" cy="5209158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4634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4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채팅방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488808"/>
              </p:ext>
            </p:extLst>
          </p:nvPr>
        </p:nvGraphicFramePr>
        <p:xfrm>
          <a:off x="8308962" y="2199838"/>
          <a:ext cx="3517153" cy="2851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4335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메신저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같은 사원 내에 채팅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강민정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3184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1211819">
                <a:tc gridSpan="2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사원목록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같은 회사 내에 사원 목록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채팅방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사원간의 대화가 가능한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채팅창이다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1396796" y="1280835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6126051" y="1252650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1283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73"/>
          <a:stretch/>
        </p:blipFill>
        <p:spPr>
          <a:xfrm>
            <a:off x="1817225" y="1058396"/>
            <a:ext cx="4643532" cy="5402908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4634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4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채팅방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1B054-23FA-D21D-2E34-FCA8A4387E4B}"/>
              </a:ext>
            </a:extLst>
          </p:cNvPr>
          <p:cNvSpPr/>
          <p:nvPr/>
        </p:nvSpPr>
        <p:spPr>
          <a:xfrm>
            <a:off x="2816346" y="1626183"/>
            <a:ext cx="382120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1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DB8B0E-153D-1229-534D-42F5A83857C0}"/>
              </a:ext>
            </a:extLst>
          </p:cNvPr>
          <p:cNvSpPr/>
          <p:nvPr/>
        </p:nvSpPr>
        <p:spPr>
          <a:xfrm>
            <a:off x="5014881" y="2229291"/>
            <a:ext cx="367553" cy="3585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</a:rPr>
              <a:t>2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표 14">
            <a:extLst>
              <a:ext uri="{FF2B5EF4-FFF2-40B4-BE49-F238E27FC236}">
                <a16:creationId xmlns:a16="http://schemas.microsoft.com/office/drawing/2014/main" id="{879E8E4B-3026-7586-774A-364313675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940153"/>
              </p:ext>
            </p:extLst>
          </p:nvPr>
        </p:nvGraphicFramePr>
        <p:xfrm>
          <a:off x="8123767" y="2258010"/>
          <a:ext cx="3517153" cy="2851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75">
                  <a:extLst>
                    <a:ext uri="{9D8B030D-6E8A-4147-A177-3AD203B41FA5}">
                      <a16:colId xmlns:a16="http://schemas.microsoft.com/office/drawing/2014/main" val="2034524058"/>
                    </a:ext>
                  </a:extLst>
                </a:gridCol>
                <a:gridCol w="2185978">
                  <a:extLst>
                    <a:ext uri="{9D8B030D-6E8A-4147-A177-3AD203B41FA5}">
                      <a16:colId xmlns:a16="http://schemas.microsoft.com/office/drawing/2014/main" val="3576069085"/>
                    </a:ext>
                  </a:extLst>
                </a:gridCol>
              </a:tblGrid>
              <a:tr h="34335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0122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화면명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메신저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33939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같은 사원 내에 채팅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2578"/>
                  </a:ext>
                </a:extLst>
              </a:tr>
              <a:tr h="318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강민정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3466"/>
                  </a:ext>
                </a:extLst>
              </a:tr>
              <a:tr h="3184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D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3749"/>
                  </a:ext>
                </a:extLst>
              </a:tr>
              <a:tr h="1211819">
                <a:tc gridSpan="2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상대창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선택한 상대 사원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나의 창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로그인된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사원의 창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9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1998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4198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클래스 다이어그램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52" y="1058966"/>
            <a:ext cx="3650590" cy="51132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38242"/>
          <a:stretch/>
        </p:blipFill>
        <p:spPr>
          <a:xfrm>
            <a:off x="5242811" y="2223684"/>
            <a:ext cx="2244969" cy="42353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0" b="83883"/>
          <a:stretch/>
        </p:blipFill>
        <p:spPr>
          <a:xfrm>
            <a:off x="5200608" y="1118365"/>
            <a:ext cx="2231571" cy="11053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"/>
          <a:stretch/>
        </p:blipFill>
        <p:spPr>
          <a:xfrm>
            <a:off x="8112504" y="992998"/>
            <a:ext cx="2377978" cy="546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679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4198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클래스 다이어그램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"/>
          <a:stretch/>
        </p:blipFill>
        <p:spPr>
          <a:xfrm>
            <a:off x="1115366" y="914991"/>
            <a:ext cx="8840456" cy="579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184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4198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클래스 다이어그램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92" y="1487156"/>
            <a:ext cx="11465696" cy="437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295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4198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클래스 다이어그램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34" y="1158178"/>
            <a:ext cx="10925908" cy="520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130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4198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클래스 다이어그램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0" y="1125368"/>
            <a:ext cx="12192000" cy="2024832"/>
            <a:chOff x="0" y="1778509"/>
            <a:chExt cx="12192000" cy="202483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469"/>
            <a:stretch/>
          </p:blipFill>
          <p:spPr>
            <a:xfrm>
              <a:off x="0" y="1778509"/>
              <a:ext cx="12192000" cy="1436964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104"/>
            <a:stretch/>
          </p:blipFill>
          <p:spPr>
            <a:xfrm>
              <a:off x="0" y="3245608"/>
              <a:ext cx="12192000" cy="557733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70338" y="3177722"/>
            <a:ext cx="12121662" cy="3151140"/>
            <a:chOff x="0" y="924454"/>
            <a:chExt cx="12192000" cy="409812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99" b="45512"/>
            <a:stretch/>
          </p:blipFill>
          <p:spPr>
            <a:xfrm>
              <a:off x="0" y="924454"/>
              <a:ext cx="12192000" cy="274319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897"/>
            <a:stretch/>
          </p:blipFill>
          <p:spPr>
            <a:xfrm>
              <a:off x="0" y="3687739"/>
              <a:ext cx="12192000" cy="1334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00153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4198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클래스 다이어그램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30" y="1095678"/>
            <a:ext cx="10664651" cy="526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172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4198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클래스 다이어그램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0" y="1157038"/>
            <a:ext cx="11649389" cy="49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033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4198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클래스 다이어그램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1881"/>
            <a:ext cx="12192000" cy="481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3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4929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개발환경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4198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시퀀스 다이어그램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57" y="1157038"/>
            <a:ext cx="9642733" cy="53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618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4198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시퀀스 다이어그램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9" y="1157038"/>
            <a:ext cx="6050609" cy="27858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" t="1110" b="1"/>
          <a:stretch/>
        </p:blipFill>
        <p:spPr>
          <a:xfrm>
            <a:off x="6030409" y="3269848"/>
            <a:ext cx="6030595" cy="323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618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4198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시퀀스 다이어그램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34" y="1157037"/>
            <a:ext cx="10277781" cy="49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049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4198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시퀀스 다이어그램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8" y="992999"/>
            <a:ext cx="6314295" cy="29843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6"/>
          <a:stretch/>
        </p:blipFill>
        <p:spPr>
          <a:xfrm>
            <a:off x="5768394" y="3453640"/>
            <a:ext cx="6317436" cy="302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023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4198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시퀀스 다이어그램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8" y="1327235"/>
            <a:ext cx="5464088" cy="43234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03" y="2471737"/>
            <a:ext cx="67341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354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4198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시퀀스 다이어그램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34" y="1782904"/>
            <a:ext cx="6471139" cy="36818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20" y="1782904"/>
            <a:ext cx="3111330" cy="218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095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4198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시퀀스 다이어그램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34" y="1270467"/>
            <a:ext cx="5636994" cy="19899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24" y="1270467"/>
            <a:ext cx="3629025" cy="14573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52" y="3437898"/>
            <a:ext cx="10106959" cy="30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894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4198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시퀀스 다이어그램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58" y="1056023"/>
            <a:ext cx="5286375" cy="17716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50" y="2574890"/>
            <a:ext cx="73723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934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4198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시퀀스 다이어그램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88" y="1157038"/>
            <a:ext cx="9532620" cy="520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867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4198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시퀀스 다이어그램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8" y="992998"/>
            <a:ext cx="7020271" cy="28153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3040" b="5075"/>
          <a:stretch/>
        </p:blipFill>
        <p:spPr>
          <a:xfrm>
            <a:off x="3737987" y="2812822"/>
            <a:ext cx="8249696" cy="36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5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EF76426-68A0-E0D3-0EAD-DE09606174AB}"/>
              </a:ext>
            </a:extLst>
          </p:cNvPr>
          <p:cNvGrpSpPr/>
          <p:nvPr/>
        </p:nvGrpSpPr>
        <p:grpSpPr>
          <a:xfrm>
            <a:off x="1678957" y="1157038"/>
            <a:ext cx="3419516" cy="3345689"/>
            <a:chOff x="1197636" y="1941878"/>
            <a:chExt cx="3644884" cy="3644884"/>
          </a:xfrm>
          <a:solidFill>
            <a:schemeClr val="accent6">
              <a:lumMod val="10000"/>
              <a:lumOff val="90000"/>
            </a:schemeClr>
          </a:solidFill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491059A-9EF0-1239-99A5-E8A52A1BFF69}"/>
                </a:ext>
              </a:extLst>
            </p:cNvPr>
            <p:cNvSpPr/>
            <p:nvPr/>
          </p:nvSpPr>
          <p:spPr>
            <a:xfrm>
              <a:off x="1197636" y="1941878"/>
              <a:ext cx="3644884" cy="3644884"/>
            </a:xfrm>
            <a:prstGeom prst="ellipse">
              <a:avLst/>
            </a:prstGeom>
            <a:grpFill/>
            <a:ln>
              <a:solidFill>
                <a:schemeClr val="accent6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503624-0107-E4FF-28E8-B011553F50BB}"/>
                </a:ext>
              </a:extLst>
            </p:cNvPr>
            <p:cNvSpPr txBox="1"/>
            <p:nvPr/>
          </p:nvSpPr>
          <p:spPr>
            <a:xfrm>
              <a:off x="1726394" y="3038666"/>
              <a:ext cx="2475631" cy="17770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/>
                <a:t> Windows 10 , Mac ,</a:t>
              </a:r>
            </a:p>
            <a:p>
              <a:pPr algn="ctr"/>
              <a:r>
                <a:rPr lang="en-US" altLang="ko-KR" sz="2000" b="1" dirty="0"/>
                <a:t>Spring Framework</a:t>
              </a:r>
            </a:p>
            <a:p>
              <a:pPr algn="ctr"/>
              <a:r>
                <a:rPr lang="en-US" altLang="ko-KR" sz="2000" b="1" dirty="0"/>
                <a:t> Apache Tomcat 9.0</a:t>
              </a:r>
            </a:p>
            <a:p>
              <a:pPr algn="ctr"/>
              <a:r>
                <a:rPr lang="en-US" altLang="ko-KR" sz="2000" b="1" dirty="0"/>
                <a:t>Oracle Database</a:t>
              </a:r>
            </a:p>
            <a:p>
              <a:pPr algn="ctr"/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MyBatis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4C73038A-9830-ABFB-E6FC-02B3A4AF16B4}"/>
              </a:ext>
            </a:extLst>
          </p:cNvPr>
          <p:cNvSpPr/>
          <p:nvPr/>
        </p:nvSpPr>
        <p:spPr>
          <a:xfrm>
            <a:off x="7256083" y="1157040"/>
            <a:ext cx="3256960" cy="3200396"/>
          </a:xfrm>
          <a:prstGeom prst="ellipse">
            <a:avLst/>
          </a:prstGeom>
          <a:solidFill>
            <a:schemeClr val="accent6">
              <a:lumMod val="25000"/>
              <a:lumOff val="75000"/>
            </a:schemeClr>
          </a:solidFill>
          <a:ln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0953BA-2979-6255-FC73-C29D6BC1D348}"/>
              </a:ext>
            </a:extLst>
          </p:cNvPr>
          <p:cNvSpPr txBox="1"/>
          <p:nvPr/>
        </p:nvSpPr>
        <p:spPr>
          <a:xfrm>
            <a:off x="8468316" y="2563904"/>
            <a:ext cx="1087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GitHub</a:t>
            </a:r>
          </a:p>
          <a:p>
            <a:pPr algn="ctr"/>
            <a:endParaRPr lang="en-US" altLang="ko-KR" sz="24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60B11DC-E737-9B85-B61E-804A799925EC}"/>
              </a:ext>
            </a:extLst>
          </p:cNvPr>
          <p:cNvSpPr/>
          <p:nvPr/>
        </p:nvSpPr>
        <p:spPr>
          <a:xfrm>
            <a:off x="4536792" y="1157039"/>
            <a:ext cx="3256960" cy="3200396"/>
          </a:xfrm>
          <a:prstGeom prst="ellipse">
            <a:avLst/>
          </a:prstGeom>
          <a:solidFill>
            <a:schemeClr val="accent2"/>
          </a:solidFill>
          <a:ln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89584-29FD-4AA6-D6F3-869449CE0EE1}"/>
              </a:ext>
            </a:extLst>
          </p:cNvPr>
          <p:cNvSpPr txBox="1"/>
          <p:nvPr/>
        </p:nvSpPr>
        <p:spPr>
          <a:xfrm>
            <a:off x="4760127" y="1706497"/>
            <a:ext cx="2834301" cy="2200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 </a:t>
            </a:r>
            <a:r>
              <a:rPr lang="en-US" altLang="ko-KR" sz="1900" b="1" dirty="0">
                <a:solidFill>
                  <a:schemeClr val="bg1"/>
                </a:solidFill>
              </a:rPr>
              <a:t>HTML5 / CSS / </a:t>
            </a:r>
            <a:r>
              <a:rPr lang="en-US" altLang="ko-KR" sz="1900" b="1" dirty="0" err="1">
                <a:solidFill>
                  <a:schemeClr val="bg1"/>
                </a:solidFill>
              </a:rPr>
              <a:t>javascript</a:t>
            </a:r>
            <a:r>
              <a:rPr lang="en-US" altLang="ko-KR" sz="19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altLang="ko-KR" sz="1900" b="1" dirty="0">
                <a:solidFill>
                  <a:schemeClr val="bg1"/>
                </a:solidFill>
              </a:rPr>
              <a:t> jQuery / AJAX / JSON</a:t>
            </a:r>
          </a:p>
          <a:p>
            <a:pPr algn="ctr"/>
            <a:endParaRPr lang="en-US" altLang="ko-KR" sz="19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900" b="1" dirty="0">
                <a:solidFill>
                  <a:schemeClr val="bg1"/>
                </a:solidFill>
              </a:rPr>
              <a:t> JSP / JSTL</a:t>
            </a:r>
          </a:p>
          <a:p>
            <a:pPr algn="ctr"/>
            <a:endParaRPr lang="en-US" altLang="ko-KR" sz="19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900" b="1" dirty="0">
                <a:solidFill>
                  <a:schemeClr val="bg1"/>
                </a:solidFill>
              </a:rPr>
              <a:t>STS / </a:t>
            </a:r>
            <a:r>
              <a:rPr lang="en-US" altLang="ko-KR" sz="1900" b="1" dirty="0" err="1">
                <a:solidFill>
                  <a:schemeClr val="bg1"/>
                </a:solidFill>
              </a:rPr>
              <a:t>Eclipes</a:t>
            </a:r>
            <a:r>
              <a:rPr lang="en-US" altLang="ko-KR" sz="1900" b="1" dirty="0">
                <a:solidFill>
                  <a:schemeClr val="bg1"/>
                </a:solidFill>
              </a:rPr>
              <a:t> / </a:t>
            </a:r>
          </a:p>
          <a:p>
            <a:pPr algn="ctr"/>
            <a:r>
              <a:rPr lang="en-US" altLang="ko-KR" sz="1900" b="1" dirty="0" err="1">
                <a:solidFill>
                  <a:schemeClr val="bg1"/>
                </a:solidFill>
              </a:rPr>
              <a:t>SqlDeveloper</a:t>
            </a:r>
            <a:r>
              <a:rPr lang="en-US" altLang="ko-KR" sz="1900" b="1" dirty="0">
                <a:solidFill>
                  <a:schemeClr val="bg1"/>
                </a:solidFill>
              </a:rPr>
              <a:t> / VS Code</a:t>
            </a:r>
            <a:endParaRPr lang="ko-KR" altLang="en-US" sz="19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79116B-2C57-A423-A811-F453DA85F87E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2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93E530-5DB5-ACE0-49AD-3F88B4A8575B}"/>
              </a:ext>
            </a:extLst>
          </p:cNvPr>
          <p:cNvSpPr txBox="1"/>
          <p:nvPr/>
        </p:nvSpPr>
        <p:spPr>
          <a:xfrm>
            <a:off x="957330" y="72459"/>
            <a:ext cx="2082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개발환경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B837FE-841B-B136-ACB0-5042A2E916A5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9371824-6DF7-5B65-EFF5-BF24F7ABC2A4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68D33CD1-97C7-3D97-F6B3-D92BEB2EB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00" y="4478476"/>
            <a:ext cx="8374682" cy="21855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213A87-7930-14E3-9A8A-D3206BC1A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522" y="4627803"/>
            <a:ext cx="824521" cy="86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678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4198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시퀀스 다이어그램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0" y="992998"/>
            <a:ext cx="6210627" cy="42437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9" b="7590"/>
          <a:stretch/>
        </p:blipFill>
        <p:spPr>
          <a:xfrm>
            <a:off x="4272435" y="2899368"/>
            <a:ext cx="7825694" cy="359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751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4198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시퀀스 다이어그램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96" y="1504420"/>
            <a:ext cx="5177181" cy="15575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96" y="1504421"/>
            <a:ext cx="5333128" cy="1949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622" y="3782670"/>
            <a:ext cx="5928360" cy="23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239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4198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시퀀스 다이어그램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34" y="1351911"/>
            <a:ext cx="10353152" cy="50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443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4198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시퀀스 다이어그램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64" y="1086701"/>
            <a:ext cx="6309959" cy="19710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920" y="2812374"/>
            <a:ext cx="7328598" cy="366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539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4198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시퀀스 다이어그램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202" y="1129033"/>
            <a:ext cx="7895553" cy="53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21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4198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시퀀스 다이어그램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18" y="1217184"/>
            <a:ext cx="5554980" cy="27584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264" y="1699226"/>
            <a:ext cx="2961527" cy="14086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572" y="4306137"/>
            <a:ext cx="4930140" cy="18897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41" y="3530622"/>
            <a:ext cx="4183380" cy="236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595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4198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시퀀스 다이어그램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2"/>
          <a:stretch/>
        </p:blipFill>
        <p:spPr>
          <a:xfrm>
            <a:off x="1897200" y="3068894"/>
            <a:ext cx="2308860" cy="10499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40"/>
          <a:stretch/>
        </p:blipFill>
        <p:spPr>
          <a:xfrm>
            <a:off x="281760" y="1220299"/>
            <a:ext cx="5646420" cy="15731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78" y="2322550"/>
            <a:ext cx="5775960" cy="31470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85"/>
          <a:stretch/>
        </p:blipFill>
        <p:spPr>
          <a:xfrm>
            <a:off x="281760" y="4578615"/>
            <a:ext cx="5539740" cy="178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84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4198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시퀀스 다이어그램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91" y="3111095"/>
            <a:ext cx="4930140" cy="17907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91" y="1317811"/>
            <a:ext cx="4373880" cy="16078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23" y="1603014"/>
            <a:ext cx="5532120" cy="25298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210" y="4419633"/>
            <a:ext cx="2956560" cy="16306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31" y="4806988"/>
            <a:ext cx="505206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292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331CD-7E92-9486-88C5-0ACC89602D22}"/>
              </a:ext>
            </a:extLst>
          </p:cNvPr>
          <p:cNvSpPr txBox="1"/>
          <p:nvPr/>
        </p:nvSpPr>
        <p:spPr>
          <a:xfrm>
            <a:off x="957330" y="72459"/>
            <a:ext cx="4198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시퀀스 다이어그램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8" y="1504814"/>
            <a:ext cx="6482451" cy="461472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829" y="2920669"/>
            <a:ext cx="5254796" cy="194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19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5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9164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프로젝트 시연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0183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9070ED-9C74-CE75-93DA-DFCCDE80D914}"/>
              </a:ext>
            </a:extLst>
          </p:cNvPr>
          <p:cNvSpPr/>
          <p:nvPr/>
        </p:nvSpPr>
        <p:spPr>
          <a:xfrm>
            <a:off x="8018465" y="4180869"/>
            <a:ext cx="2041451" cy="225430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B46953B-6C0B-235C-E1D5-D167E5F545E3}"/>
              </a:ext>
            </a:extLst>
          </p:cNvPr>
          <p:cNvSpPr/>
          <p:nvPr/>
        </p:nvSpPr>
        <p:spPr>
          <a:xfrm>
            <a:off x="2328793" y="4167275"/>
            <a:ext cx="2041451" cy="227257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E042EC-31A2-F91F-EC62-27BA3D409C70}"/>
              </a:ext>
            </a:extLst>
          </p:cNvPr>
          <p:cNvSpPr/>
          <p:nvPr/>
        </p:nvSpPr>
        <p:spPr>
          <a:xfrm>
            <a:off x="5259905" y="1178210"/>
            <a:ext cx="2041451" cy="23756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F93033-959D-17AD-DB72-A6FA32CB4B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832" y="1642542"/>
            <a:ext cx="1342564" cy="13751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0D3D5AD-69F9-F0D0-A825-B0668FFC46A7}"/>
              </a:ext>
            </a:extLst>
          </p:cNvPr>
          <p:cNvSpPr/>
          <p:nvPr/>
        </p:nvSpPr>
        <p:spPr>
          <a:xfrm>
            <a:off x="8018463" y="1178211"/>
            <a:ext cx="2041451" cy="238450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0EE5414-C378-32E8-4E76-110FCA0F37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756" y="1750362"/>
            <a:ext cx="1375072" cy="137507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BBD021-3EC7-989E-8B65-774A9BC52D03}"/>
              </a:ext>
            </a:extLst>
          </p:cNvPr>
          <p:cNvSpPr/>
          <p:nvPr/>
        </p:nvSpPr>
        <p:spPr>
          <a:xfrm>
            <a:off x="5259904" y="1178208"/>
            <a:ext cx="2041451" cy="604280"/>
          </a:xfrm>
          <a:prstGeom prst="rect">
            <a:avLst/>
          </a:prstGeom>
          <a:solidFill>
            <a:srgbClr val="00294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EF47E4-2A87-3A59-0852-D0139CD897C1}"/>
              </a:ext>
            </a:extLst>
          </p:cNvPr>
          <p:cNvSpPr txBox="1"/>
          <p:nvPr/>
        </p:nvSpPr>
        <p:spPr>
          <a:xfrm>
            <a:off x="5849741" y="12931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김명진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D5AEBE-F467-60FF-CB9D-B8A5BD6FD509}"/>
              </a:ext>
            </a:extLst>
          </p:cNvPr>
          <p:cNvSpPr/>
          <p:nvPr/>
        </p:nvSpPr>
        <p:spPr>
          <a:xfrm>
            <a:off x="8018461" y="1178208"/>
            <a:ext cx="2041451" cy="60428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DD54E-06AA-AC09-EB5E-7576D759B49B}"/>
              </a:ext>
            </a:extLst>
          </p:cNvPr>
          <p:cNvSpPr txBox="1"/>
          <p:nvPr/>
        </p:nvSpPr>
        <p:spPr>
          <a:xfrm>
            <a:off x="8609099" y="12931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김소연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DD8F4D-3228-5354-D932-4ED4C1918636}"/>
              </a:ext>
            </a:extLst>
          </p:cNvPr>
          <p:cNvSpPr txBox="1"/>
          <p:nvPr/>
        </p:nvSpPr>
        <p:spPr>
          <a:xfrm>
            <a:off x="5501620" y="2923999"/>
            <a:ext cx="1682895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전자 결재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일정 캘린더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1D0A0F-35FF-06E9-56E8-C67C0080DF83}"/>
              </a:ext>
            </a:extLst>
          </p:cNvPr>
          <p:cNvSpPr txBox="1"/>
          <p:nvPr/>
        </p:nvSpPr>
        <p:spPr>
          <a:xfrm>
            <a:off x="8228845" y="2885593"/>
            <a:ext cx="1682895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공지사항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마이페이지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CDC65B-6A26-F744-3171-C33E661EA052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3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9F9291-33BD-5357-22CD-97FC4F97500E}"/>
              </a:ext>
            </a:extLst>
          </p:cNvPr>
          <p:cNvSpPr txBox="1"/>
          <p:nvPr/>
        </p:nvSpPr>
        <p:spPr>
          <a:xfrm>
            <a:off x="957330" y="72459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업무 분담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847286-FBC9-22C9-6116-B9F4FD8E281C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B70EEB8-2019-1352-2EEA-1D11A37A8797}"/>
              </a:ext>
            </a:extLst>
          </p:cNvPr>
          <p:cNvSpPr/>
          <p:nvPr/>
        </p:nvSpPr>
        <p:spPr>
          <a:xfrm>
            <a:off x="5259906" y="4167277"/>
            <a:ext cx="2041451" cy="227257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E9F676-C645-489F-85CB-45646FB03777}"/>
              </a:ext>
            </a:extLst>
          </p:cNvPr>
          <p:cNvSpPr txBox="1"/>
          <p:nvPr/>
        </p:nvSpPr>
        <p:spPr>
          <a:xfrm>
            <a:off x="5439181" y="5847317"/>
            <a:ext cx="1682895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메인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/ 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마이페이지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연차휴가계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15C325-0353-39CF-E8F3-E61D83073E29}"/>
              </a:ext>
            </a:extLst>
          </p:cNvPr>
          <p:cNvSpPr txBox="1"/>
          <p:nvPr/>
        </p:nvSpPr>
        <p:spPr>
          <a:xfrm>
            <a:off x="2458166" y="5847318"/>
            <a:ext cx="1682895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전자 결재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일정 캘린더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1770F16-53FB-5DE7-2DCE-B2C12C0F7FD8}"/>
              </a:ext>
            </a:extLst>
          </p:cNvPr>
          <p:cNvSpPr/>
          <p:nvPr/>
        </p:nvSpPr>
        <p:spPr>
          <a:xfrm>
            <a:off x="2320916" y="1169398"/>
            <a:ext cx="2041451" cy="23845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CA58A66-1F43-9C29-6BEB-2E13834CDADA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4463B12-4E1B-5910-ED35-31CFA29A8FD9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5E60A04-4F78-06CF-2D55-2345E9BEFE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124" y="4703644"/>
            <a:ext cx="1197460" cy="119746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EF284A2-D586-E63C-F604-100423D2D8E8}"/>
              </a:ext>
            </a:extLst>
          </p:cNvPr>
          <p:cNvSpPr/>
          <p:nvPr/>
        </p:nvSpPr>
        <p:spPr>
          <a:xfrm>
            <a:off x="2323005" y="4174704"/>
            <a:ext cx="2041451" cy="604280"/>
          </a:xfrm>
          <a:prstGeom prst="rect">
            <a:avLst/>
          </a:prstGeom>
          <a:solidFill>
            <a:srgbClr val="00294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F127E18-0E68-6E80-48AC-C5B4FB999B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990" y="4651580"/>
            <a:ext cx="1256663" cy="125666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08490C6-3B66-6CC2-BD3B-2E41AF677D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231" y="1707178"/>
            <a:ext cx="1326573" cy="132657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20D6026-7E95-FB41-B47F-919C53F515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61" y="4624889"/>
            <a:ext cx="1355450" cy="13554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918F0FF-2839-B3E5-367C-6F4E5ABEF453}"/>
              </a:ext>
            </a:extLst>
          </p:cNvPr>
          <p:cNvSpPr/>
          <p:nvPr/>
        </p:nvSpPr>
        <p:spPr>
          <a:xfrm>
            <a:off x="8012677" y="4109120"/>
            <a:ext cx="2041451" cy="604280"/>
          </a:xfrm>
          <a:prstGeom prst="rect">
            <a:avLst/>
          </a:prstGeom>
          <a:solidFill>
            <a:srgbClr val="00294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621784-45A6-D01E-006C-A9A78B89AAD7}"/>
              </a:ext>
            </a:extLst>
          </p:cNvPr>
          <p:cNvSpPr txBox="1"/>
          <p:nvPr/>
        </p:nvSpPr>
        <p:spPr>
          <a:xfrm>
            <a:off x="8206232" y="5847317"/>
            <a:ext cx="1682895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사내 게시판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사내 동호회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133B4B-3897-F809-E64C-2483A7BCE2CB}"/>
              </a:ext>
            </a:extLst>
          </p:cNvPr>
          <p:cNvSpPr/>
          <p:nvPr/>
        </p:nvSpPr>
        <p:spPr>
          <a:xfrm>
            <a:off x="5254118" y="4159203"/>
            <a:ext cx="2041451" cy="60428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3949D7-70C5-A6DF-232F-9510B7A7758C}"/>
              </a:ext>
            </a:extLst>
          </p:cNvPr>
          <p:cNvSpPr/>
          <p:nvPr/>
        </p:nvSpPr>
        <p:spPr>
          <a:xfrm>
            <a:off x="2314181" y="1152425"/>
            <a:ext cx="2041451" cy="60428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00D897-463D-6B79-8828-BFD81C9CA9A9}"/>
              </a:ext>
            </a:extLst>
          </p:cNvPr>
          <p:cNvSpPr txBox="1"/>
          <p:nvPr/>
        </p:nvSpPr>
        <p:spPr>
          <a:xfrm>
            <a:off x="2500191" y="2887289"/>
            <a:ext cx="1682895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로그인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메신저 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091770-1332-0BBE-8D4A-303AC29188A7}"/>
              </a:ext>
            </a:extLst>
          </p:cNvPr>
          <p:cNvSpPr txBox="1"/>
          <p:nvPr/>
        </p:nvSpPr>
        <p:spPr>
          <a:xfrm>
            <a:off x="2861033" y="428118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윤석현</a:t>
            </a:r>
            <a:endParaRPr lang="ko-KR" altLang="en-US" b="1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4ED3A0-1A93-2632-C416-292E9B9DCE4A}"/>
              </a:ext>
            </a:extLst>
          </p:cNvPr>
          <p:cNvSpPr txBox="1"/>
          <p:nvPr/>
        </p:nvSpPr>
        <p:spPr>
          <a:xfrm>
            <a:off x="5850542" y="42822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이슬기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C2B1DE-52C2-F50D-46DE-5426A706081D}"/>
              </a:ext>
            </a:extLst>
          </p:cNvPr>
          <p:cNvSpPr txBox="1"/>
          <p:nvPr/>
        </p:nvSpPr>
        <p:spPr>
          <a:xfrm>
            <a:off x="8619725" y="42581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이지현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F50C2C-3643-AB63-CDFF-B7B087F9421B}"/>
              </a:ext>
            </a:extLst>
          </p:cNvPr>
          <p:cNvSpPr txBox="1"/>
          <p:nvPr/>
        </p:nvSpPr>
        <p:spPr>
          <a:xfrm>
            <a:off x="2936449" y="1284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강민정</a:t>
            </a:r>
          </a:p>
        </p:txBody>
      </p:sp>
    </p:spTree>
    <p:extLst>
      <p:ext uri="{BB962C8B-B14F-4D97-AF65-F5344CB8AC3E}">
        <p14:creationId xmlns:p14="http://schemas.microsoft.com/office/powerpoint/2010/main" val="19235196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6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5311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Q &amp; A</a:t>
              </a:r>
              <a:endParaRPr lang="ko-KR" altLang="en-US" sz="4800" b="1" spc="-3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22873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3025292" y="2672718"/>
            <a:ext cx="61414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accent1"/>
                </a:solidFill>
              </a:rPr>
              <a:t>경청해 주셔서 </a:t>
            </a:r>
            <a:endParaRPr lang="en-US" altLang="ko-KR" sz="7200" b="1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7200" b="1" dirty="0">
                <a:solidFill>
                  <a:schemeClr val="accent1"/>
                </a:solidFill>
              </a:rPr>
              <a:t>감사합니다</a:t>
            </a:r>
            <a:r>
              <a:rPr lang="en-US" altLang="ko-KR" sz="7200" b="1" dirty="0">
                <a:solidFill>
                  <a:schemeClr val="accent1"/>
                </a:solidFill>
              </a:rPr>
              <a:t>!</a:t>
            </a:r>
            <a:endParaRPr lang="ko-KR" altLang="en-US" sz="7200" b="1" dirty="0">
              <a:solidFill>
                <a:schemeClr val="accent1"/>
              </a:solidFill>
            </a:endParaRP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934336-D66D-22D8-77EC-67DA0E8E8E4F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7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126E2-050C-5D56-9C2C-BE301162220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EB9645-B83B-E343-40B7-4C3A62AA645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441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1899</TotalTime>
  <Words>2862</Words>
  <Application>Microsoft Office PowerPoint</Application>
  <PresentationFormat>와이드스크린</PresentationFormat>
  <Paragraphs>1050</Paragraphs>
  <Slides>91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100" baseType="lpstr">
      <vt:lpstr>Pretendard</vt:lpstr>
      <vt:lpstr>Pretendard Black</vt:lpstr>
      <vt:lpstr>나눔고딕코딩</vt:lpstr>
      <vt:lpstr>나눔스퀘어</vt:lpstr>
      <vt:lpstr>맑은 고딕</vt:lpstr>
      <vt:lpstr>Amasis MT Pro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 지현</cp:lastModifiedBy>
  <cp:revision>132</cp:revision>
  <dcterms:created xsi:type="dcterms:W3CDTF">2022-08-03T01:14:38Z</dcterms:created>
  <dcterms:modified xsi:type="dcterms:W3CDTF">2022-12-22T13:49:50Z</dcterms:modified>
</cp:coreProperties>
</file>